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Helveticish" panose="020B0604020202020204" charset="0"/>
      <p:regular r:id="rId14"/>
    </p:embeddedFont>
    <p:embeddedFont>
      <p:font typeface="Public Sans" panose="020B0604020202020204" charset="0"/>
      <p:regular r:id="rId15"/>
    </p:embeddedFont>
    <p:embeddedFont>
      <p:font typeface="Public Sans Bold" panose="020B0604020202020204" charset="0"/>
      <p:regular r:id="rId16"/>
    </p:embeddedFont>
    <p:embeddedFont>
      <p:font typeface="Public Sans Bold Italics" panose="020B0604020202020204" charset="0"/>
      <p:regular r:id="rId17"/>
    </p:embeddedFont>
    <p:embeddedFont>
      <p:font typeface="Public Sans Italics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7.jpeg"/><Relationship Id="rId7" Type="http://schemas.openxmlformats.org/officeDocument/2006/relationships/image" Target="../media/image1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sv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0" Type="http://schemas.openxmlformats.org/officeDocument/2006/relationships/image" Target="../media/image29.sv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4.jpeg"/><Relationship Id="rId7" Type="http://schemas.openxmlformats.org/officeDocument/2006/relationships/image" Target="../media/image10.png"/><Relationship Id="rId12" Type="http://schemas.openxmlformats.org/officeDocument/2006/relationships/image" Target="../media/image41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11" Type="http://schemas.openxmlformats.org/officeDocument/2006/relationships/image" Target="../media/image40.png"/><Relationship Id="rId5" Type="http://schemas.openxmlformats.org/officeDocument/2006/relationships/image" Target="../media/image36.svg"/><Relationship Id="rId10" Type="http://schemas.openxmlformats.org/officeDocument/2006/relationships/image" Target="../media/image39.sv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svg"/><Relationship Id="rId7" Type="http://schemas.openxmlformats.org/officeDocument/2006/relationships/image" Target="../media/image4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1" y="5857539"/>
            <a:ext cx="18288521" cy="3400761"/>
            <a:chOff x="0" y="0"/>
            <a:chExt cx="24384695" cy="453434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9395" b="12694"/>
            <a:stretch>
              <a:fillRect/>
            </a:stretch>
          </p:blipFill>
          <p:spPr>
            <a:xfrm>
              <a:off x="0" y="0"/>
              <a:ext cx="24384695" cy="4534348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2673851" y="-1"/>
            <a:ext cx="5614149" cy="3342679"/>
          </a:xfrm>
          <a:custGeom>
            <a:avLst/>
            <a:gdLst/>
            <a:ahLst/>
            <a:cxnLst/>
            <a:rect l="l" t="t" r="r" b="b"/>
            <a:pathLst>
              <a:path w="7992072" h="7454424">
                <a:moveTo>
                  <a:pt x="0" y="0"/>
                </a:moveTo>
                <a:lnTo>
                  <a:pt x="7992072" y="0"/>
                </a:lnTo>
                <a:lnTo>
                  <a:pt x="7992072" y="7454424"/>
                </a:lnTo>
                <a:lnTo>
                  <a:pt x="0" y="74544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23007" r="-423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809031" y="266719"/>
            <a:ext cx="129164" cy="128841"/>
          </a:xfrm>
          <a:custGeom>
            <a:avLst/>
            <a:gdLst/>
            <a:ahLst/>
            <a:cxnLst/>
            <a:rect l="l" t="t" r="r" b="b"/>
            <a:pathLst>
              <a:path w="129164" h="128841">
                <a:moveTo>
                  <a:pt x="129164" y="0"/>
                </a:moveTo>
                <a:lnTo>
                  <a:pt x="0" y="0"/>
                </a:lnTo>
                <a:lnTo>
                  <a:pt x="0" y="128841"/>
                </a:lnTo>
                <a:lnTo>
                  <a:pt x="129164" y="128841"/>
                </a:lnTo>
                <a:lnTo>
                  <a:pt x="12916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333916" y="3910169"/>
            <a:ext cx="11619646" cy="123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1"/>
              </a:lnSpc>
            </a:pPr>
            <a:r>
              <a:rPr lang="en-US" sz="7186">
                <a:solidFill>
                  <a:srgbClr val="FFFFFF"/>
                </a:solidFill>
                <a:latin typeface="Public Sans Bold"/>
              </a:rPr>
              <a:t>PROJECT BRIEF DECK</a:t>
            </a:r>
          </a:p>
        </p:txBody>
      </p:sp>
      <p:sp>
        <p:nvSpPr>
          <p:cNvPr id="7" name="AutoShape 7"/>
          <p:cNvSpPr/>
          <p:nvPr/>
        </p:nvSpPr>
        <p:spPr>
          <a:xfrm rot="5087">
            <a:off x="-31" y="4013436"/>
            <a:ext cx="182880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5087">
            <a:off x="-24" y="5167410"/>
            <a:ext cx="182880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6200000">
            <a:off x="-630162" y="7471120"/>
            <a:ext cx="3445525" cy="2186239"/>
          </a:xfrm>
          <a:prstGeom prst="rect">
            <a:avLst/>
          </a:pr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0041" t="-113485" r="-1" b="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97335" y="176568"/>
            <a:ext cx="4097640" cy="25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Helveticish"/>
              </a:rPr>
              <a:t>Add company name here | MM/DD/YYYY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98688" y="9525359"/>
            <a:ext cx="212850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name of project: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9174" y="9525359"/>
            <a:ext cx="1913675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presented by: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38539" y="9525359"/>
            <a:ext cx="2667359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Italics"/>
              </a:rPr>
              <a:t>Category Classification &amp; Missing Value Estimation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587149" y="9525359"/>
            <a:ext cx="1571654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Italics"/>
              </a:rPr>
              <a:t>Maja Kadic</a:t>
            </a:r>
          </a:p>
        </p:txBody>
      </p:sp>
      <p:sp>
        <p:nvSpPr>
          <p:cNvPr id="16" name="Freeform 16"/>
          <p:cNvSpPr/>
          <p:nvPr/>
        </p:nvSpPr>
        <p:spPr>
          <a:xfrm>
            <a:off x="13967801" y="242303"/>
            <a:ext cx="137770" cy="137770"/>
          </a:xfrm>
          <a:custGeom>
            <a:avLst/>
            <a:gdLst/>
            <a:ahLst/>
            <a:cxnLst/>
            <a:rect l="l" t="t" r="r" b="b"/>
            <a:pathLst>
              <a:path w="137770" h="137770">
                <a:moveTo>
                  <a:pt x="0" y="0"/>
                </a:moveTo>
                <a:lnTo>
                  <a:pt x="137770" y="0"/>
                </a:lnTo>
                <a:lnTo>
                  <a:pt x="137770" y="137770"/>
                </a:lnTo>
                <a:lnTo>
                  <a:pt x="0" y="137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" y="4644062"/>
            <a:ext cx="12562125" cy="702873"/>
            <a:chOff x="0" y="0"/>
            <a:chExt cx="3308543" cy="1851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08543" cy="185119"/>
            </a:xfrm>
            <a:custGeom>
              <a:avLst/>
              <a:gdLst/>
              <a:ahLst/>
              <a:cxnLst/>
              <a:rect l="l" t="t" r="r" b="b"/>
              <a:pathLst>
                <a:path w="3308543" h="185119">
                  <a:moveTo>
                    <a:pt x="0" y="0"/>
                  </a:moveTo>
                  <a:lnTo>
                    <a:pt x="3308543" y="0"/>
                  </a:lnTo>
                  <a:lnTo>
                    <a:pt x="3308543" y="185119"/>
                  </a:lnTo>
                  <a:lnTo>
                    <a:pt x="0" y="1851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3308543" cy="2422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5213">
            <a:off x="36" y="2775493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5213">
            <a:off x="7" y="5556485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rot="5213">
            <a:off x="65" y="6497484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rot="5213">
            <a:off x="65" y="7438482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rot="5213">
            <a:off x="65" y="3712588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5213">
            <a:off x="36" y="3478366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AutoShape 11"/>
          <p:cNvSpPr/>
          <p:nvPr/>
        </p:nvSpPr>
        <p:spPr>
          <a:xfrm rot="5213">
            <a:off x="7" y="6259359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5213">
            <a:off x="65" y="7200357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 rot="5213">
            <a:off x="65" y="8141355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5213">
            <a:off x="65" y="4415462"/>
            <a:ext cx="12562139" cy="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3264787" y="7027709"/>
            <a:ext cx="5007099" cy="3259291"/>
          </a:xfrm>
          <a:custGeom>
            <a:avLst/>
            <a:gdLst/>
            <a:ahLst/>
            <a:cxnLst/>
            <a:rect l="l" t="t" r="r" b="b"/>
            <a:pathLst>
              <a:path w="7315200" h="3484695">
                <a:moveTo>
                  <a:pt x="0" y="0"/>
                </a:moveTo>
                <a:lnTo>
                  <a:pt x="7315200" y="0"/>
                </a:lnTo>
                <a:lnTo>
                  <a:pt x="7315200" y="3484695"/>
                </a:lnTo>
                <a:lnTo>
                  <a:pt x="0" y="3484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6096" b="-69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0" y="0"/>
            <a:ext cx="3303264" cy="2325580"/>
          </a:xfrm>
          <a:custGeom>
            <a:avLst/>
            <a:gdLst/>
            <a:ahLst/>
            <a:cxnLst/>
            <a:rect l="l" t="t" r="r" b="b"/>
            <a:pathLst>
              <a:path w="7315200" h="3484695">
                <a:moveTo>
                  <a:pt x="0" y="0"/>
                </a:moveTo>
                <a:lnTo>
                  <a:pt x="7315200" y="0"/>
                </a:lnTo>
                <a:lnTo>
                  <a:pt x="7315200" y="3484695"/>
                </a:lnTo>
                <a:lnTo>
                  <a:pt x="0" y="3484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1454" t="-498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>
            <a:off x="14" y="4653587"/>
            <a:ext cx="12562125" cy="1905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72" y="5356460"/>
            <a:ext cx="12562125" cy="19050"/>
          </a:xfrm>
          <a:prstGeom prst="line">
            <a:avLst/>
          </a:prstGeom>
          <a:ln w="19050" cap="flat">
            <a:solidFill>
              <a:srgbClr val="DBD7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6891183" y="1061781"/>
            <a:ext cx="248238" cy="334328"/>
          </a:xfrm>
          <a:custGeom>
            <a:avLst/>
            <a:gdLst/>
            <a:ahLst/>
            <a:cxnLst/>
            <a:rect l="l" t="t" r="r" b="b"/>
            <a:pathLst>
              <a:path w="248238" h="334328">
                <a:moveTo>
                  <a:pt x="0" y="0"/>
                </a:moveTo>
                <a:lnTo>
                  <a:pt x="248238" y="0"/>
                </a:lnTo>
                <a:lnTo>
                  <a:pt x="248238" y="334328"/>
                </a:lnTo>
                <a:lnTo>
                  <a:pt x="0" y="334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6523518" y="1061781"/>
            <a:ext cx="367665" cy="334116"/>
          </a:xfrm>
          <a:custGeom>
            <a:avLst/>
            <a:gdLst/>
            <a:ahLst/>
            <a:cxnLst/>
            <a:rect l="l" t="t" r="r" b="b"/>
            <a:pathLst>
              <a:path w="367665" h="334116">
                <a:moveTo>
                  <a:pt x="0" y="0"/>
                </a:moveTo>
                <a:lnTo>
                  <a:pt x="367665" y="0"/>
                </a:lnTo>
                <a:lnTo>
                  <a:pt x="367665" y="334116"/>
                </a:lnTo>
                <a:lnTo>
                  <a:pt x="0" y="3341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 rot="5400000">
            <a:off x="11120674" y="4800820"/>
            <a:ext cx="5346813" cy="135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983"/>
              </a:lnSpc>
            </a:pPr>
            <a:r>
              <a:rPr lang="en-US" sz="7845">
                <a:solidFill>
                  <a:srgbClr val="FFFFFF"/>
                </a:solidFill>
                <a:latin typeface="Public Sans"/>
              </a:rPr>
              <a:t> Agenda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17327" y="2938616"/>
            <a:ext cx="181417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03 Overview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327" y="3874513"/>
            <a:ext cx="385723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04 Dataset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7327" y="5700558"/>
            <a:ext cx="278593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06 Expected Outcomes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7327" y="6678459"/>
            <a:ext cx="329468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07 Timeline and Next Steps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7327" y="7600407"/>
            <a:ext cx="233650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08 References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7327" y="4815512"/>
            <a:ext cx="2955826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05 Methodology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97465" y="4201999"/>
            <a:ext cx="3400425" cy="3290887"/>
            <a:chOff x="0" y="0"/>
            <a:chExt cx="4533900" cy="438785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5578" r="15578"/>
            <a:stretch>
              <a:fillRect/>
            </a:stretch>
          </p:blipFill>
          <p:spPr>
            <a:xfrm>
              <a:off x="0" y="0"/>
              <a:ext cx="4533900" cy="438785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384836" y="4201999"/>
            <a:ext cx="3400706" cy="3290888"/>
            <a:chOff x="0" y="0"/>
            <a:chExt cx="4534275" cy="438785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6221" r="16221"/>
            <a:stretch>
              <a:fillRect/>
            </a:stretch>
          </p:blipFill>
          <p:spPr>
            <a:xfrm>
              <a:off x="0" y="0"/>
              <a:ext cx="4534275" cy="438785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3007465" y="4201999"/>
            <a:ext cx="3400706" cy="3290888"/>
            <a:chOff x="0" y="0"/>
            <a:chExt cx="4534275" cy="438785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6802" r="16802"/>
            <a:stretch>
              <a:fillRect/>
            </a:stretch>
          </p:blipFill>
          <p:spPr>
            <a:xfrm>
              <a:off x="0" y="0"/>
              <a:ext cx="4534275" cy="4387850"/>
            </a:xfrm>
            <a:prstGeom prst="rect">
              <a:avLst/>
            </a:prstGeom>
          </p:spPr>
        </p:pic>
      </p:grpSp>
      <p:sp>
        <p:nvSpPr>
          <p:cNvPr id="8" name="AutoShape 8"/>
          <p:cNvSpPr/>
          <p:nvPr/>
        </p:nvSpPr>
        <p:spPr>
          <a:xfrm>
            <a:off x="2005704" y="2175715"/>
            <a:ext cx="1435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5339558" y="3781137"/>
            <a:ext cx="11018930" cy="857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429033" cy="10287000"/>
            <a:chOff x="0" y="0"/>
            <a:chExt cx="112996" cy="2709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996" cy="2709333"/>
            </a:xfrm>
            <a:custGeom>
              <a:avLst/>
              <a:gdLst/>
              <a:ahLst/>
              <a:cxnLst/>
              <a:rect l="l" t="t" r="r" b="b"/>
              <a:pathLst>
                <a:path w="112996" h="2709333">
                  <a:moveTo>
                    <a:pt x="0" y="0"/>
                  </a:moveTo>
                  <a:lnTo>
                    <a:pt x="112996" y="0"/>
                  </a:lnTo>
                  <a:lnTo>
                    <a:pt x="1129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179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29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7182346"/>
            <a:ext cx="4891876" cy="3104654"/>
          </a:xfrm>
          <a:custGeom>
            <a:avLst/>
            <a:gdLst/>
            <a:ahLst/>
            <a:cxnLst/>
            <a:rect l="l" t="t" r="r" b="b"/>
            <a:pathLst>
              <a:path w="7315200" h="3484695">
                <a:moveTo>
                  <a:pt x="0" y="0"/>
                </a:moveTo>
                <a:lnTo>
                  <a:pt x="7315200" y="0"/>
                </a:lnTo>
                <a:lnTo>
                  <a:pt x="7315200" y="3484695"/>
                </a:lnTo>
                <a:lnTo>
                  <a:pt x="0" y="34846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9538" b="-122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5384836" y="7102130"/>
            <a:ext cx="3410239" cy="390757"/>
          </a:xfrm>
          <a:custGeom>
            <a:avLst/>
            <a:gdLst/>
            <a:ahLst/>
            <a:cxnLst/>
            <a:rect l="l" t="t" r="r" b="b"/>
            <a:pathLst>
              <a:path w="3410239" h="390757">
                <a:moveTo>
                  <a:pt x="0" y="0"/>
                </a:moveTo>
                <a:lnTo>
                  <a:pt x="3410239" y="0"/>
                </a:lnTo>
                <a:lnTo>
                  <a:pt x="3410239" y="390756"/>
                </a:lnTo>
                <a:lnTo>
                  <a:pt x="0" y="390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2005704" y="895350"/>
            <a:ext cx="913946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Public Sans"/>
              </a:rPr>
              <a:t>Overview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005704" y="2447002"/>
            <a:ext cx="1435279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Italics"/>
              </a:rPr>
              <a:t>Project aims to apply machine learning principles for classification and estimating missing values in datasets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339551" y="7663985"/>
            <a:ext cx="340071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Objective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7493" y="7663985"/>
            <a:ext cx="340071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Methodology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957782" y="7663985"/>
            <a:ext cx="340071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Expected Outcomes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49076" y="8123090"/>
            <a:ext cx="3400714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Applying machine learning concepts for classification in diverse datasets and for accurately estimating missing values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57018" y="8123090"/>
            <a:ext cx="3400714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Tailoring machine learning models to each dataset’s specifics, and using statistical methods for precise imputation of missing values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67299" y="8123090"/>
            <a:ext cx="3400714" cy="123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Improved accuracy in classification, effective handling of high-dimensional data, and reliable imputation of missing values in gene expression and viral datasets</a:t>
            </a:r>
          </a:p>
        </p:txBody>
      </p:sp>
      <p:sp>
        <p:nvSpPr>
          <p:cNvPr id="23" name="Freeform 23"/>
          <p:cNvSpPr/>
          <p:nvPr/>
        </p:nvSpPr>
        <p:spPr>
          <a:xfrm>
            <a:off x="9137968" y="7102130"/>
            <a:ext cx="3410239" cy="390757"/>
          </a:xfrm>
          <a:custGeom>
            <a:avLst/>
            <a:gdLst/>
            <a:ahLst/>
            <a:cxnLst/>
            <a:rect l="l" t="t" r="r" b="b"/>
            <a:pathLst>
              <a:path w="3410239" h="390757">
                <a:moveTo>
                  <a:pt x="0" y="0"/>
                </a:moveTo>
                <a:lnTo>
                  <a:pt x="3410239" y="0"/>
                </a:lnTo>
                <a:lnTo>
                  <a:pt x="3410239" y="390756"/>
                </a:lnTo>
                <a:lnTo>
                  <a:pt x="0" y="390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3007465" y="7102130"/>
            <a:ext cx="3410239" cy="390757"/>
          </a:xfrm>
          <a:custGeom>
            <a:avLst/>
            <a:gdLst/>
            <a:ahLst/>
            <a:cxnLst/>
            <a:rect l="l" t="t" r="r" b="b"/>
            <a:pathLst>
              <a:path w="3410239" h="390757">
                <a:moveTo>
                  <a:pt x="0" y="0"/>
                </a:moveTo>
                <a:lnTo>
                  <a:pt x="3410239" y="0"/>
                </a:lnTo>
                <a:lnTo>
                  <a:pt x="3410239" y="390756"/>
                </a:lnTo>
                <a:lnTo>
                  <a:pt x="0" y="3907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05704" y="2175715"/>
            <a:ext cx="1435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429033" cy="10287000"/>
            <a:chOff x="0" y="0"/>
            <a:chExt cx="1129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996" cy="2709333"/>
            </a:xfrm>
            <a:custGeom>
              <a:avLst/>
              <a:gdLst/>
              <a:ahLst/>
              <a:cxnLst/>
              <a:rect l="l" t="t" r="r" b="b"/>
              <a:pathLst>
                <a:path w="112996" h="2709333">
                  <a:moveTo>
                    <a:pt x="0" y="0"/>
                  </a:moveTo>
                  <a:lnTo>
                    <a:pt x="112996" y="0"/>
                  </a:lnTo>
                  <a:lnTo>
                    <a:pt x="1129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179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29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60358" y="6260452"/>
            <a:ext cx="3527642" cy="4026548"/>
          </a:xfrm>
          <a:custGeom>
            <a:avLst/>
            <a:gdLst/>
            <a:ahLst/>
            <a:cxnLst/>
            <a:rect l="l" t="t" r="r" b="b"/>
            <a:pathLst>
              <a:path w="5204876" h="5340825">
                <a:moveTo>
                  <a:pt x="0" y="0"/>
                </a:moveTo>
                <a:lnTo>
                  <a:pt x="5204877" y="0"/>
                </a:lnTo>
                <a:lnTo>
                  <a:pt x="5204877" y="5340825"/>
                </a:lnTo>
                <a:lnTo>
                  <a:pt x="0" y="53408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1" r="-47546" b="-326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0"/>
            <a:ext cx="1839460" cy="2944359"/>
          </a:xfrm>
          <a:custGeom>
            <a:avLst/>
            <a:gdLst/>
            <a:ahLst/>
            <a:cxnLst/>
            <a:rect l="l" t="t" r="r" b="b"/>
            <a:pathLst>
              <a:path w="5204876" h="5340825">
                <a:moveTo>
                  <a:pt x="0" y="0"/>
                </a:moveTo>
                <a:lnTo>
                  <a:pt x="5204877" y="0"/>
                </a:lnTo>
                <a:lnTo>
                  <a:pt x="5204877" y="5340824"/>
                </a:lnTo>
                <a:lnTo>
                  <a:pt x="0" y="5340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82957" t="-8139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106396" y="3192164"/>
            <a:ext cx="2676525" cy="1103219"/>
            <a:chOff x="0" y="0"/>
            <a:chExt cx="3568700" cy="147095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/>
            <a:srcRect t="13361" b="13361"/>
            <a:stretch>
              <a:fillRect/>
            </a:stretch>
          </p:blipFill>
          <p:spPr>
            <a:xfrm>
              <a:off x="0" y="0"/>
              <a:ext cx="3568700" cy="1470958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4935321" y="3192164"/>
            <a:ext cx="2676525" cy="1103219"/>
            <a:chOff x="0" y="0"/>
            <a:chExt cx="3568700" cy="1470958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/>
            <a:srcRect t="13361" b="13361"/>
            <a:stretch>
              <a:fillRect/>
            </a:stretch>
          </p:blipFill>
          <p:spPr>
            <a:xfrm>
              <a:off x="0" y="0"/>
              <a:ext cx="3568700" cy="1470958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7764246" y="3192164"/>
            <a:ext cx="2676525" cy="1103219"/>
            <a:chOff x="0" y="0"/>
            <a:chExt cx="3568700" cy="14709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/>
            <a:srcRect t="19066" b="19066"/>
            <a:stretch>
              <a:fillRect/>
            </a:stretch>
          </p:blipFill>
          <p:spPr>
            <a:xfrm>
              <a:off x="0" y="0"/>
              <a:ext cx="3568700" cy="147095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0593171" y="3192164"/>
            <a:ext cx="2676525" cy="1103219"/>
            <a:chOff x="0" y="0"/>
            <a:chExt cx="3568700" cy="147095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/>
            <a:srcRect t="13361" b="13361"/>
            <a:stretch>
              <a:fillRect/>
            </a:stretch>
          </p:blipFill>
          <p:spPr>
            <a:xfrm>
              <a:off x="0" y="0"/>
              <a:ext cx="3568700" cy="1470958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422096" y="3192164"/>
            <a:ext cx="2676525" cy="1103219"/>
            <a:chOff x="0" y="0"/>
            <a:chExt cx="3568700" cy="1470958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8"/>
            <a:srcRect l="3600" r="3600"/>
            <a:stretch>
              <a:fillRect/>
            </a:stretch>
          </p:blipFill>
          <p:spPr>
            <a:xfrm>
              <a:off x="0" y="0"/>
              <a:ext cx="3568700" cy="1470958"/>
            </a:xfrm>
            <a:prstGeom prst="rect">
              <a:avLst/>
            </a:prstGeom>
          </p:spPr>
        </p:pic>
      </p:grpSp>
      <p:sp>
        <p:nvSpPr>
          <p:cNvPr id="18" name="Freeform 18"/>
          <p:cNvSpPr/>
          <p:nvPr/>
        </p:nvSpPr>
        <p:spPr>
          <a:xfrm>
            <a:off x="2079705" y="2397237"/>
            <a:ext cx="318175" cy="258119"/>
          </a:xfrm>
          <a:custGeom>
            <a:avLst/>
            <a:gdLst/>
            <a:ahLst/>
            <a:cxnLst/>
            <a:rect l="l" t="t" r="r" b="b"/>
            <a:pathLst>
              <a:path w="318175" h="258119">
                <a:moveTo>
                  <a:pt x="0" y="0"/>
                </a:moveTo>
                <a:lnTo>
                  <a:pt x="318175" y="0"/>
                </a:lnTo>
                <a:lnTo>
                  <a:pt x="318175" y="258119"/>
                </a:lnTo>
                <a:lnTo>
                  <a:pt x="0" y="2581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005704" y="895350"/>
            <a:ext cx="913946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Public Sans"/>
              </a:rPr>
              <a:t>Dataset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06396" y="4638675"/>
            <a:ext cx="2676525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Complex, 3312 features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150 training samples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Test set has 53 samples, spanning 5 classes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90629" y="4293870"/>
            <a:ext cx="217893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Dataset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88382" y="2359137"/>
            <a:ext cx="1387011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Classification Datasets: </a:t>
            </a:r>
            <a:r>
              <a:rPr lang="en-US" sz="1800">
                <a:solidFill>
                  <a:srgbClr val="FFFFFF"/>
                </a:solidFill>
                <a:latin typeface="Public Sans Italics"/>
              </a:rPr>
              <a:t>collections of data points, each labeled with a class category, used to train and evaluate machine learning models that predict the category of new, unseen data based on learned patterns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207741" y="4293870"/>
            <a:ext cx="217893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Dataset 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024853" y="4293870"/>
            <a:ext cx="217893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Dataset 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41965" y="4293870"/>
            <a:ext cx="217893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Dataset 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2882" y="4293870"/>
            <a:ext cx="217893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Dataset 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928084" y="4638675"/>
            <a:ext cx="2676525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Complex, 9182 features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100 training samples, with a broader range of 11 classes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Test set has 74 samples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76059" y="4638675"/>
            <a:ext cx="2676525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Lower dimensionality, 13 features, 9 classes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6300 training samples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Test set has 2693 samples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24034" y="4638675"/>
            <a:ext cx="2676525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112 features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Training dataset has 2547 samples and 9 classes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Test set has 1092 samples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472009" y="4610100"/>
            <a:ext cx="2676525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 11 features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There are 1119 training samples and 6 classes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Test set has 480 samples</a:t>
            </a:r>
          </a:p>
        </p:txBody>
      </p:sp>
      <p:sp>
        <p:nvSpPr>
          <p:cNvPr id="31" name="Freeform 31"/>
          <p:cNvSpPr/>
          <p:nvPr/>
        </p:nvSpPr>
        <p:spPr>
          <a:xfrm>
            <a:off x="2079705" y="6155690"/>
            <a:ext cx="318175" cy="258119"/>
          </a:xfrm>
          <a:custGeom>
            <a:avLst/>
            <a:gdLst/>
            <a:ahLst/>
            <a:cxnLst/>
            <a:rect l="l" t="t" r="r" b="b"/>
            <a:pathLst>
              <a:path w="318175" h="258119">
                <a:moveTo>
                  <a:pt x="0" y="0"/>
                </a:moveTo>
                <a:lnTo>
                  <a:pt x="318175" y="0"/>
                </a:lnTo>
                <a:lnTo>
                  <a:pt x="318175" y="258119"/>
                </a:lnTo>
                <a:lnTo>
                  <a:pt x="0" y="2581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2488382" y="6117590"/>
            <a:ext cx="1387011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Missing Value Estimation Datasets:  </a:t>
            </a:r>
            <a:r>
              <a:rPr lang="en-US" sz="1800">
                <a:solidFill>
                  <a:srgbClr val="FFFFFF"/>
                </a:solidFill>
                <a:latin typeface="Public Sans Italics"/>
              </a:rPr>
              <a:t>contain data with incomplete entries, requiring the application of statistical or machine learning techniques to accurately infer and fill in these missing values for comprehensive data analysis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2106396" y="6948170"/>
            <a:ext cx="2676525" cy="1103219"/>
            <a:chOff x="0" y="0"/>
            <a:chExt cx="3568700" cy="1470958"/>
          </a:xfrm>
        </p:grpSpPr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11"/>
            <a:srcRect t="22521" b="22521"/>
            <a:stretch>
              <a:fillRect/>
            </a:stretch>
          </p:blipFill>
          <p:spPr>
            <a:xfrm>
              <a:off x="0" y="0"/>
              <a:ext cx="3568700" cy="1470958"/>
            </a:xfrm>
            <a:prstGeom prst="rect">
              <a:avLst/>
            </a:prstGeom>
          </p:spPr>
        </p:pic>
      </p:grpSp>
      <p:grpSp>
        <p:nvGrpSpPr>
          <p:cNvPr id="35" name="Group 35"/>
          <p:cNvGrpSpPr/>
          <p:nvPr/>
        </p:nvGrpSpPr>
        <p:grpSpPr>
          <a:xfrm>
            <a:off x="4928084" y="6948170"/>
            <a:ext cx="2676525" cy="1103219"/>
            <a:chOff x="0" y="0"/>
            <a:chExt cx="3568700" cy="1470958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12"/>
            <a:srcRect t="19066" b="19066"/>
            <a:stretch>
              <a:fillRect/>
            </a:stretch>
          </p:blipFill>
          <p:spPr>
            <a:xfrm>
              <a:off x="0" y="0"/>
              <a:ext cx="3568700" cy="1470958"/>
            </a:xfrm>
            <a:prstGeom prst="rect">
              <a:avLst/>
            </a:prstGeom>
          </p:spPr>
        </p:pic>
      </p:grpSp>
      <p:grpSp>
        <p:nvGrpSpPr>
          <p:cNvPr id="37" name="Group 37"/>
          <p:cNvGrpSpPr/>
          <p:nvPr/>
        </p:nvGrpSpPr>
        <p:grpSpPr>
          <a:xfrm>
            <a:off x="7747484" y="6948170"/>
            <a:ext cx="2676525" cy="1103219"/>
            <a:chOff x="0" y="0"/>
            <a:chExt cx="3568700" cy="1470958"/>
          </a:xfrm>
        </p:grpSpPr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13"/>
            <a:srcRect t="17608" b="17608"/>
            <a:stretch>
              <a:fillRect/>
            </a:stretch>
          </p:blipFill>
          <p:spPr>
            <a:xfrm>
              <a:off x="0" y="0"/>
              <a:ext cx="3568700" cy="1470958"/>
            </a:xfrm>
            <a:prstGeom prst="rect">
              <a:avLst/>
            </a:prstGeom>
          </p:spPr>
        </p:pic>
      </p:grpSp>
      <p:sp>
        <p:nvSpPr>
          <p:cNvPr id="39" name="TextBox 39"/>
          <p:cNvSpPr txBox="1"/>
          <p:nvPr/>
        </p:nvSpPr>
        <p:spPr>
          <a:xfrm>
            <a:off x="2319047" y="8079963"/>
            <a:ext cx="217893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Dataset 1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137468" y="8079963"/>
            <a:ext cx="217893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Dataset 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955890" y="8079963"/>
            <a:ext cx="2178937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Dataset 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141835" y="8424768"/>
            <a:ext cx="2676525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Data from 242 genes across 14 samples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Approximately 4% values missing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888674" y="8424768"/>
            <a:ext cx="2676525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Larger set with data from 758 genes and 50 samples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Missing values percentage estimated at 10%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764246" y="8424768"/>
            <a:ext cx="2676525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Data for 273 viruses over 79 samples</a:t>
            </a:r>
          </a:p>
          <a:p>
            <a:pPr marL="302262" lvl="1" indent="-151131">
              <a:lnSpc>
                <a:spcPts val="196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Significant portion of missing data</a:t>
            </a:r>
          </a:p>
        </p:txBody>
      </p:sp>
      <p:sp>
        <p:nvSpPr>
          <p:cNvPr id="45" name="AutoShape 45"/>
          <p:cNvSpPr/>
          <p:nvPr/>
        </p:nvSpPr>
        <p:spPr>
          <a:xfrm>
            <a:off x="2079705" y="5860590"/>
            <a:ext cx="14352791" cy="0"/>
          </a:xfrm>
          <a:prstGeom prst="line">
            <a:avLst/>
          </a:prstGeom>
          <a:ln w="19050" cap="flat">
            <a:solidFill>
              <a:srgbClr val="61796D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29033" cy="10287000"/>
            <a:chOff x="0" y="0"/>
            <a:chExt cx="1129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996" cy="2709333"/>
            </a:xfrm>
            <a:custGeom>
              <a:avLst/>
              <a:gdLst/>
              <a:ahLst/>
              <a:cxnLst/>
              <a:rect l="l" t="t" r="r" b="b"/>
              <a:pathLst>
                <a:path w="112996" h="2709333">
                  <a:moveTo>
                    <a:pt x="0" y="0"/>
                  </a:moveTo>
                  <a:lnTo>
                    <a:pt x="112996" y="0"/>
                  </a:lnTo>
                  <a:lnTo>
                    <a:pt x="1129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179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29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-1369107" y="6538123"/>
            <a:ext cx="5117985" cy="2379773"/>
          </a:xfrm>
          <a:custGeom>
            <a:avLst/>
            <a:gdLst/>
            <a:ahLst/>
            <a:cxnLst/>
            <a:rect l="l" t="t" r="r" b="b"/>
            <a:pathLst>
              <a:path w="5379858" h="5520376">
                <a:moveTo>
                  <a:pt x="0" y="0"/>
                </a:moveTo>
                <a:lnTo>
                  <a:pt x="5379858" y="0"/>
                </a:lnTo>
                <a:lnTo>
                  <a:pt x="5379858" y="5520376"/>
                </a:lnTo>
                <a:lnTo>
                  <a:pt x="0" y="552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" r="-5116" b="-1319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400000">
            <a:off x="13207991" y="-973405"/>
            <a:ext cx="4106606" cy="6053415"/>
          </a:xfrm>
          <a:custGeom>
            <a:avLst/>
            <a:gdLst/>
            <a:ahLst/>
            <a:cxnLst/>
            <a:rect l="l" t="t" r="r" b="b"/>
            <a:pathLst>
              <a:path w="7577063" h="7774972">
                <a:moveTo>
                  <a:pt x="0" y="0"/>
                </a:moveTo>
                <a:lnTo>
                  <a:pt x="7577063" y="0"/>
                </a:lnTo>
                <a:lnTo>
                  <a:pt x="7577063" y="7774971"/>
                </a:lnTo>
                <a:lnTo>
                  <a:pt x="0" y="777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509" t="-284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2005704" y="2175715"/>
            <a:ext cx="1435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05704" y="895350"/>
            <a:ext cx="913946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Public Sans"/>
              </a:rPr>
              <a:t>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5883" y="5121953"/>
            <a:ext cx="1115971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Accuracy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2089903" y="2960466"/>
            <a:ext cx="1260779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Complexity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873645" y="5771558"/>
            <a:ext cx="5478855" cy="1572505"/>
            <a:chOff x="0" y="0"/>
            <a:chExt cx="7305140" cy="209667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7219689" cy="2096674"/>
              <a:chOff x="0" y="0"/>
              <a:chExt cx="17795360" cy="51679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31750" y="31750"/>
                <a:ext cx="17731860" cy="5104460"/>
              </a:xfrm>
              <a:custGeom>
                <a:avLst/>
                <a:gdLst/>
                <a:ahLst/>
                <a:cxnLst/>
                <a:rect l="l" t="t" r="r" b="b"/>
                <a:pathLst>
                  <a:path w="17731860" h="5104460">
                    <a:moveTo>
                      <a:pt x="17639150" y="5104460"/>
                    </a:moveTo>
                    <a:lnTo>
                      <a:pt x="92710" y="5104460"/>
                    </a:lnTo>
                    <a:cubicBezTo>
                      <a:pt x="41910" y="5104460"/>
                      <a:pt x="0" y="5062550"/>
                      <a:pt x="0" y="5011750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7637880" y="0"/>
                    </a:lnTo>
                    <a:cubicBezTo>
                      <a:pt x="17688680" y="0"/>
                      <a:pt x="17730591" y="41910"/>
                      <a:pt x="17730591" y="92710"/>
                    </a:cubicBezTo>
                    <a:lnTo>
                      <a:pt x="17730591" y="5010480"/>
                    </a:lnTo>
                    <a:cubicBezTo>
                      <a:pt x="17731860" y="5062550"/>
                      <a:pt x="17689950" y="5104460"/>
                      <a:pt x="17639150" y="5104460"/>
                    </a:cubicBezTo>
                    <a:close/>
                  </a:path>
                </a:pathLst>
              </a:custGeom>
              <a:solidFill>
                <a:srgbClr val="10101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0" y="0"/>
                <a:ext cx="17795360" cy="5167960"/>
              </a:xfrm>
              <a:custGeom>
                <a:avLst/>
                <a:gdLst/>
                <a:ahLst/>
                <a:cxnLst/>
                <a:rect l="l" t="t" r="r" b="b"/>
                <a:pathLst>
                  <a:path w="17795360" h="5167960">
                    <a:moveTo>
                      <a:pt x="17670900" y="59690"/>
                    </a:moveTo>
                    <a:cubicBezTo>
                      <a:pt x="17706460" y="59690"/>
                      <a:pt x="17735671" y="88900"/>
                      <a:pt x="17735671" y="124460"/>
                    </a:cubicBezTo>
                    <a:lnTo>
                      <a:pt x="17735671" y="5043500"/>
                    </a:lnTo>
                    <a:cubicBezTo>
                      <a:pt x="17735671" y="5079060"/>
                      <a:pt x="17706460" y="5108270"/>
                      <a:pt x="17670900" y="5108270"/>
                    </a:cubicBezTo>
                    <a:lnTo>
                      <a:pt x="124460" y="5108270"/>
                    </a:lnTo>
                    <a:cubicBezTo>
                      <a:pt x="88900" y="5108270"/>
                      <a:pt x="59690" y="5079060"/>
                      <a:pt x="59690" y="5043500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7670901" y="59690"/>
                    </a:lnTo>
                    <a:moveTo>
                      <a:pt x="17670901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5043500"/>
                    </a:lnTo>
                    <a:cubicBezTo>
                      <a:pt x="0" y="5112080"/>
                      <a:pt x="55880" y="5167960"/>
                      <a:pt x="124460" y="5167960"/>
                    </a:cubicBezTo>
                    <a:lnTo>
                      <a:pt x="17670901" y="5167960"/>
                    </a:lnTo>
                    <a:cubicBezTo>
                      <a:pt x="17739480" y="5167960"/>
                      <a:pt x="17795360" y="5112080"/>
                      <a:pt x="17795360" y="5043500"/>
                    </a:cubicBezTo>
                    <a:lnTo>
                      <a:pt x="17795360" y="124460"/>
                    </a:lnTo>
                    <a:cubicBezTo>
                      <a:pt x="17795360" y="55880"/>
                      <a:pt x="17739480" y="0"/>
                      <a:pt x="1767090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64291" y="95695"/>
              <a:ext cx="785242" cy="7852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61796D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581995" y="94158"/>
              <a:ext cx="785242" cy="785242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2A38F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4942912" y="94158"/>
              <a:ext cx="785242" cy="785242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2BCC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64291" y="1100005"/>
              <a:ext cx="785242" cy="785242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D3B34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581995" y="1100005"/>
              <a:ext cx="785242" cy="78524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A4979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1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62158" y="174635"/>
              <a:ext cx="1405542" cy="33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Public Sans Bold Italics"/>
                </a:rPr>
                <a:t>Dataset 1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62158" y="476251"/>
              <a:ext cx="1405542" cy="29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89"/>
                </a:lnSpc>
              </a:pPr>
              <a:r>
                <a:rPr lang="en-US" sz="1349">
                  <a:solidFill>
                    <a:srgbClr val="FFFFFF"/>
                  </a:solidFill>
                  <a:latin typeface="Public Sans Italics"/>
                </a:rPr>
                <a:t>PCA + SVM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3537370" y="174635"/>
              <a:ext cx="1405542" cy="33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Public Sans Bold Italics"/>
                </a:rPr>
                <a:t>Dataset 2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3537370" y="449468"/>
              <a:ext cx="1405542" cy="29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89"/>
                </a:lnSpc>
              </a:pPr>
              <a:r>
                <a:rPr lang="en-US" sz="1349" dirty="0">
                  <a:solidFill>
                    <a:srgbClr val="FFFFFF"/>
                  </a:solidFill>
                  <a:latin typeface="Public Sans Italics"/>
                </a:rPr>
                <a:t>PCA + GB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062993" y="1071430"/>
              <a:ext cx="1405542" cy="33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Public Sans Bold Italics"/>
                </a:rPr>
                <a:t>Dataset 4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062993" y="1373046"/>
              <a:ext cx="1405542" cy="611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89"/>
                </a:lnSpc>
              </a:pPr>
              <a:r>
                <a:rPr lang="en-US" sz="1349">
                  <a:solidFill>
                    <a:srgbClr val="FFFFFF"/>
                  </a:solidFill>
                  <a:latin typeface="Public Sans Italics"/>
                </a:rPr>
                <a:t>Random Forest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3537370" y="1195455"/>
              <a:ext cx="1405542" cy="33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Public Sans Bold Italics"/>
                </a:rPr>
                <a:t>Dataset 5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3537370" y="1464051"/>
              <a:ext cx="1405542" cy="29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89"/>
                </a:lnSpc>
              </a:pPr>
              <a:r>
                <a:rPr lang="en-US" sz="1349">
                  <a:solidFill>
                    <a:srgbClr val="FFFFFF"/>
                  </a:solidFill>
                  <a:latin typeface="Public Sans Italics"/>
                </a:rPr>
                <a:t>k-NN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5899599" y="174635"/>
              <a:ext cx="1405542" cy="330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099"/>
                </a:lnSpc>
              </a:pPr>
              <a:r>
                <a:rPr lang="en-US" sz="1499">
                  <a:solidFill>
                    <a:srgbClr val="FFFFFF"/>
                  </a:solidFill>
                  <a:latin typeface="Public Sans Bold Italics"/>
                </a:rPr>
                <a:t>Dataset 3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5899599" y="476251"/>
              <a:ext cx="1405542" cy="297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889"/>
                </a:lnSpc>
              </a:pPr>
              <a:r>
                <a:rPr lang="en-US" sz="1349">
                  <a:solidFill>
                    <a:srgbClr val="FFFFFF"/>
                  </a:solidFill>
                  <a:latin typeface="Public Sans Italics"/>
                </a:rPr>
                <a:t>k-NN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4052055" y="3983994"/>
            <a:ext cx="785267" cy="785267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4979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977540" y="3983994"/>
            <a:ext cx="785267" cy="78526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BC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7038601" y="2550203"/>
            <a:ext cx="785267" cy="785267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A38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762807" y="3150706"/>
            <a:ext cx="785267" cy="785267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D3B3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6155441" y="3142619"/>
            <a:ext cx="785267" cy="785267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1796D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5" name="AutoShape 55"/>
          <p:cNvSpPr/>
          <p:nvPr/>
        </p:nvSpPr>
        <p:spPr>
          <a:xfrm>
            <a:off x="2585990" y="5160053"/>
            <a:ext cx="5994628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AutoShape 56"/>
          <p:cNvSpPr/>
          <p:nvPr/>
        </p:nvSpPr>
        <p:spPr>
          <a:xfrm flipH="1" flipV="1">
            <a:off x="2892694" y="2401640"/>
            <a:ext cx="38100" cy="316470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7" name="Group 57"/>
          <p:cNvGrpSpPr/>
          <p:nvPr/>
        </p:nvGrpSpPr>
        <p:grpSpPr>
          <a:xfrm>
            <a:off x="9912185" y="2401556"/>
            <a:ext cx="6446310" cy="7059973"/>
            <a:chOff x="0" y="0"/>
            <a:chExt cx="15888604" cy="17401136"/>
          </a:xfrm>
        </p:grpSpPr>
        <p:sp>
          <p:nvSpPr>
            <p:cNvPr id="58" name="Freeform 58"/>
            <p:cNvSpPr/>
            <p:nvPr/>
          </p:nvSpPr>
          <p:spPr>
            <a:xfrm>
              <a:off x="31750" y="31750"/>
              <a:ext cx="15825104" cy="17337636"/>
            </a:xfrm>
            <a:custGeom>
              <a:avLst/>
              <a:gdLst/>
              <a:ahLst/>
              <a:cxnLst/>
              <a:rect l="l" t="t" r="r" b="b"/>
              <a:pathLst>
                <a:path w="15825104" h="17337636">
                  <a:moveTo>
                    <a:pt x="15732393" y="17337636"/>
                  </a:moveTo>
                  <a:lnTo>
                    <a:pt x="92710" y="17337636"/>
                  </a:lnTo>
                  <a:cubicBezTo>
                    <a:pt x="41910" y="17337636"/>
                    <a:pt x="0" y="17295726"/>
                    <a:pt x="0" y="1724492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731124" y="0"/>
                  </a:lnTo>
                  <a:cubicBezTo>
                    <a:pt x="15781924" y="0"/>
                    <a:pt x="15823834" y="41910"/>
                    <a:pt x="15823834" y="92710"/>
                  </a:cubicBezTo>
                  <a:lnTo>
                    <a:pt x="15823834" y="17243656"/>
                  </a:lnTo>
                  <a:cubicBezTo>
                    <a:pt x="15825104" y="17295726"/>
                    <a:pt x="15783193" y="17337636"/>
                    <a:pt x="15732393" y="17337636"/>
                  </a:cubicBezTo>
                  <a:close/>
                </a:path>
              </a:pathLst>
            </a:custGeom>
            <a:solidFill>
              <a:srgbClr val="10101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9"/>
            <p:cNvSpPr/>
            <p:nvPr/>
          </p:nvSpPr>
          <p:spPr>
            <a:xfrm>
              <a:off x="0" y="0"/>
              <a:ext cx="15888604" cy="17401136"/>
            </a:xfrm>
            <a:custGeom>
              <a:avLst/>
              <a:gdLst/>
              <a:ahLst/>
              <a:cxnLst/>
              <a:rect l="l" t="t" r="r" b="b"/>
              <a:pathLst>
                <a:path w="15888604" h="17401136">
                  <a:moveTo>
                    <a:pt x="15764143" y="59690"/>
                  </a:moveTo>
                  <a:cubicBezTo>
                    <a:pt x="15799704" y="59690"/>
                    <a:pt x="15828914" y="88900"/>
                    <a:pt x="15828914" y="124460"/>
                  </a:cubicBezTo>
                  <a:lnTo>
                    <a:pt x="15828914" y="17276676"/>
                  </a:lnTo>
                  <a:cubicBezTo>
                    <a:pt x="15828914" y="17312236"/>
                    <a:pt x="15799704" y="17341445"/>
                    <a:pt x="15764143" y="17341445"/>
                  </a:cubicBezTo>
                  <a:lnTo>
                    <a:pt x="124460" y="17341445"/>
                  </a:lnTo>
                  <a:cubicBezTo>
                    <a:pt x="88900" y="17341445"/>
                    <a:pt x="59690" y="17312236"/>
                    <a:pt x="59690" y="1727667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764145" y="59690"/>
                  </a:lnTo>
                  <a:moveTo>
                    <a:pt x="157641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7276676"/>
                  </a:lnTo>
                  <a:cubicBezTo>
                    <a:pt x="0" y="17345256"/>
                    <a:pt x="55880" y="17401136"/>
                    <a:pt x="124460" y="17401136"/>
                  </a:cubicBezTo>
                  <a:lnTo>
                    <a:pt x="15764145" y="17401136"/>
                  </a:lnTo>
                  <a:cubicBezTo>
                    <a:pt x="15832724" y="17401136"/>
                    <a:pt x="15888604" y="17345256"/>
                    <a:pt x="15888604" y="17276676"/>
                  </a:cubicBezTo>
                  <a:lnTo>
                    <a:pt x="15888604" y="124460"/>
                  </a:lnTo>
                  <a:cubicBezTo>
                    <a:pt x="15888604" y="55880"/>
                    <a:pt x="15832724" y="0"/>
                    <a:pt x="1576414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11434983" y="2586070"/>
            <a:ext cx="340071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Alternative Methodologies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10092395" y="3404216"/>
            <a:ext cx="3831517" cy="268605"/>
            <a:chOff x="0" y="0"/>
            <a:chExt cx="5108689" cy="35814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24233" cy="344159"/>
            </a:xfrm>
            <a:custGeom>
              <a:avLst/>
              <a:gdLst/>
              <a:ahLst/>
              <a:cxnLst/>
              <a:rect l="l" t="t" r="r" b="b"/>
              <a:pathLst>
                <a:path w="424233" h="344159">
                  <a:moveTo>
                    <a:pt x="0" y="0"/>
                  </a:moveTo>
                  <a:lnTo>
                    <a:pt x="424233" y="0"/>
                  </a:lnTo>
                  <a:lnTo>
                    <a:pt x="424233" y="344159"/>
                  </a:lnTo>
                  <a:lnTo>
                    <a:pt x="0" y="344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574404" y="-38100"/>
              <a:ext cx="453428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ublic Sans Bold Italics"/>
                </a:rPr>
                <a:t>Dataset 1: </a:t>
              </a:r>
              <a:r>
                <a:rPr lang="en-US" sz="1800">
                  <a:solidFill>
                    <a:srgbClr val="FFFFFF"/>
                  </a:solidFill>
                  <a:latin typeface="Public Sans Italics"/>
                </a:rPr>
                <a:t>Random Forest</a:t>
              </a:r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10092395" y="4575853"/>
            <a:ext cx="3831517" cy="268605"/>
            <a:chOff x="0" y="0"/>
            <a:chExt cx="5108689" cy="35814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424233" cy="344159"/>
            </a:xfrm>
            <a:custGeom>
              <a:avLst/>
              <a:gdLst/>
              <a:ahLst/>
              <a:cxnLst/>
              <a:rect l="l" t="t" r="r" b="b"/>
              <a:pathLst>
                <a:path w="424233" h="344159">
                  <a:moveTo>
                    <a:pt x="0" y="0"/>
                  </a:moveTo>
                  <a:lnTo>
                    <a:pt x="424233" y="0"/>
                  </a:lnTo>
                  <a:lnTo>
                    <a:pt x="424233" y="344159"/>
                  </a:lnTo>
                  <a:lnTo>
                    <a:pt x="0" y="344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574404" y="-38100"/>
              <a:ext cx="453428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ublic Sans Bold Italics"/>
                </a:rPr>
                <a:t>Dataset 2: </a:t>
              </a:r>
              <a:r>
                <a:rPr lang="en-US" sz="1800">
                  <a:solidFill>
                    <a:srgbClr val="FFFFFF"/>
                  </a:solidFill>
                  <a:latin typeface="Public Sans Italics"/>
                </a:rPr>
                <a:t>Neural Network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10092395" y="5504223"/>
            <a:ext cx="3831517" cy="268605"/>
            <a:chOff x="0" y="0"/>
            <a:chExt cx="5108689" cy="35814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424233" cy="344159"/>
            </a:xfrm>
            <a:custGeom>
              <a:avLst/>
              <a:gdLst/>
              <a:ahLst/>
              <a:cxnLst/>
              <a:rect l="l" t="t" r="r" b="b"/>
              <a:pathLst>
                <a:path w="424233" h="344159">
                  <a:moveTo>
                    <a:pt x="0" y="0"/>
                  </a:moveTo>
                  <a:lnTo>
                    <a:pt x="424233" y="0"/>
                  </a:lnTo>
                  <a:lnTo>
                    <a:pt x="424233" y="344159"/>
                  </a:lnTo>
                  <a:lnTo>
                    <a:pt x="0" y="344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574404" y="-38100"/>
              <a:ext cx="453428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ublic Sans Bold Italics"/>
                </a:rPr>
                <a:t>Dataset 3: </a:t>
              </a:r>
              <a:r>
                <a:rPr lang="en-US" sz="1800">
                  <a:solidFill>
                    <a:srgbClr val="FFFFFF"/>
                  </a:solidFill>
                  <a:latin typeface="Public Sans Italics"/>
                </a:rPr>
                <a:t>Random Forest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10092395" y="6735672"/>
            <a:ext cx="3831517" cy="268605"/>
            <a:chOff x="0" y="0"/>
            <a:chExt cx="5108689" cy="35814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424233" cy="344159"/>
            </a:xfrm>
            <a:custGeom>
              <a:avLst/>
              <a:gdLst/>
              <a:ahLst/>
              <a:cxnLst/>
              <a:rect l="l" t="t" r="r" b="b"/>
              <a:pathLst>
                <a:path w="424233" h="344159">
                  <a:moveTo>
                    <a:pt x="0" y="0"/>
                  </a:moveTo>
                  <a:lnTo>
                    <a:pt x="424233" y="0"/>
                  </a:lnTo>
                  <a:lnTo>
                    <a:pt x="424233" y="344159"/>
                  </a:lnTo>
                  <a:lnTo>
                    <a:pt x="0" y="344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574404" y="-38100"/>
              <a:ext cx="453428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Public Sans Bold Italics"/>
                </a:rPr>
                <a:t>Dataset 4: </a:t>
              </a:r>
              <a:r>
                <a:rPr lang="en-US" sz="1800" dirty="0">
                  <a:solidFill>
                    <a:srgbClr val="FFFFFF"/>
                  </a:solidFill>
                  <a:latin typeface="Public Sans Italics"/>
                </a:rPr>
                <a:t>Gradient Boosting</a:t>
              </a: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0092395" y="8125217"/>
            <a:ext cx="3831517" cy="268605"/>
            <a:chOff x="0" y="0"/>
            <a:chExt cx="5108689" cy="358140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424233" cy="344159"/>
            </a:xfrm>
            <a:custGeom>
              <a:avLst/>
              <a:gdLst/>
              <a:ahLst/>
              <a:cxnLst/>
              <a:rect l="l" t="t" r="r" b="b"/>
              <a:pathLst>
                <a:path w="424233" h="344159">
                  <a:moveTo>
                    <a:pt x="0" y="0"/>
                  </a:moveTo>
                  <a:lnTo>
                    <a:pt x="424233" y="0"/>
                  </a:lnTo>
                  <a:lnTo>
                    <a:pt x="424233" y="344159"/>
                  </a:lnTo>
                  <a:lnTo>
                    <a:pt x="0" y="344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574404" y="-38100"/>
              <a:ext cx="4534285" cy="39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dirty="0">
                  <a:solidFill>
                    <a:srgbClr val="FFFFFF"/>
                  </a:solidFill>
                  <a:latin typeface="Public Sans Bold Italics"/>
                </a:rPr>
                <a:t>Dataset 5: </a:t>
              </a:r>
              <a:r>
                <a:rPr lang="en-US" sz="1800" dirty="0">
                  <a:solidFill>
                    <a:srgbClr val="FFFFFF"/>
                  </a:solidFill>
                  <a:latin typeface="Public Sans Italics"/>
                </a:rPr>
                <a:t>Logistic Regression</a:t>
              </a:r>
            </a:p>
          </p:txBody>
        </p:sp>
      </p:grpSp>
      <p:sp>
        <p:nvSpPr>
          <p:cNvPr id="76" name="TextBox 76"/>
          <p:cNvSpPr txBox="1"/>
          <p:nvPr/>
        </p:nvSpPr>
        <p:spPr>
          <a:xfrm>
            <a:off x="10523198" y="3710164"/>
            <a:ext cx="5598874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PCA with SVM excels in class separation in high-dimensional spaces, whereas Random Forest naturally handles complexity and offers feature importance insights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0523198" y="4882558"/>
            <a:ext cx="5598874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ublic Sans Italics"/>
              </a:rPr>
              <a:t>PCA reduces complexity for GB's robust classification, while Neural Networks model deeper patterns in the feature-rich data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0530872" y="5810928"/>
            <a:ext cx="5598874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k-NN offers simplicity and effectiveness for low-dimensional data, while Random Forest provides robustness and class handling for larger datasets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0523198" y="7030649"/>
            <a:ext cx="5598874" cy="1003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ublic Sans Italics"/>
              </a:rPr>
              <a:t>Random Forest is favored for its versatility and ease of handling multiple classes in moderate-sized datasets, while Gradient Boosting offers iterative precision, for datasets with a balance of features and samples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0530872" y="8415519"/>
            <a:ext cx="5598874" cy="735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 dirty="0">
                <a:solidFill>
                  <a:srgbClr val="FFFFFF"/>
                </a:solidFill>
                <a:latin typeface="Public Sans Italics"/>
              </a:rPr>
              <a:t>k-NN is preferred for its straightforward application to smaller datasets, while Logistic Regression is advantageous for its computational efficiency and effectiveness with linear relationships</a:t>
            </a:r>
          </a:p>
        </p:txBody>
      </p:sp>
      <p:grpSp>
        <p:nvGrpSpPr>
          <p:cNvPr id="81" name="Group 81"/>
          <p:cNvGrpSpPr/>
          <p:nvPr/>
        </p:nvGrpSpPr>
        <p:grpSpPr>
          <a:xfrm>
            <a:off x="2873645" y="7639338"/>
            <a:ext cx="5414766" cy="1822192"/>
            <a:chOff x="0" y="0"/>
            <a:chExt cx="17795360" cy="5988543"/>
          </a:xfrm>
        </p:grpSpPr>
        <p:sp>
          <p:nvSpPr>
            <p:cNvPr id="82" name="Freeform 82"/>
            <p:cNvSpPr/>
            <p:nvPr/>
          </p:nvSpPr>
          <p:spPr>
            <a:xfrm>
              <a:off x="31750" y="31750"/>
              <a:ext cx="17731860" cy="5925043"/>
            </a:xfrm>
            <a:custGeom>
              <a:avLst/>
              <a:gdLst/>
              <a:ahLst/>
              <a:cxnLst/>
              <a:rect l="l" t="t" r="r" b="b"/>
              <a:pathLst>
                <a:path w="17731860" h="5925043">
                  <a:moveTo>
                    <a:pt x="17639150" y="5925043"/>
                  </a:moveTo>
                  <a:lnTo>
                    <a:pt x="92710" y="5925043"/>
                  </a:lnTo>
                  <a:cubicBezTo>
                    <a:pt x="41910" y="5925043"/>
                    <a:pt x="0" y="5883133"/>
                    <a:pt x="0" y="583233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7637880" y="0"/>
                  </a:lnTo>
                  <a:cubicBezTo>
                    <a:pt x="17688680" y="0"/>
                    <a:pt x="17730591" y="41910"/>
                    <a:pt x="17730591" y="92710"/>
                  </a:cubicBezTo>
                  <a:lnTo>
                    <a:pt x="17730591" y="5831063"/>
                  </a:lnTo>
                  <a:cubicBezTo>
                    <a:pt x="17731860" y="5883133"/>
                    <a:pt x="17689950" y="5925043"/>
                    <a:pt x="17639150" y="5925043"/>
                  </a:cubicBezTo>
                  <a:close/>
                </a:path>
              </a:pathLst>
            </a:custGeom>
            <a:solidFill>
              <a:srgbClr val="10101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83"/>
            <p:cNvSpPr/>
            <p:nvPr/>
          </p:nvSpPr>
          <p:spPr>
            <a:xfrm>
              <a:off x="0" y="0"/>
              <a:ext cx="17795360" cy="5988543"/>
            </a:xfrm>
            <a:custGeom>
              <a:avLst/>
              <a:gdLst/>
              <a:ahLst/>
              <a:cxnLst/>
              <a:rect l="l" t="t" r="r" b="b"/>
              <a:pathLst>
                <a:path w="17795360" h="5988543">
                  <a:moveTo>
                    <a:pt x="17670900" y="59690"/>
                  </a:moveTo>
                  <a:cubicBezTo>
                    <a:pt x="17706460" y="59690"/>
                    <a:pt x="17735671" y="88900"/>
                    <a:pt x="17735671" y="124460"/>
                  </a:cubicBezTo>
                  <a:lnTo>
                    <a:pt x="17735671" y="5864083"/>
                  </a:lnTo>
                  <a:cubicBezTo>
                    <a:pt x="17735671" y="5899643"/>
                    <a:pt x="17706460" y="5928853"/>
                    <a:pt x="17670900" y="5928853"/>
                  </a:cubicBezTo>
                  <a:lnTo>
                    <a:pt x="124460" y="5928853"/>
                  </a:lnTo>
                  <a:cubicBezTo>
                    <a:pt x="88900" y="5928853"/>
                    <a:pt x="59690" y="5899643"/>
                    <a:pt x="59690" y="586408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670901" y="59690"/>
                  </a:lnTo>
                  <a:moveTo>
                    <a:pt x="1767090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864083"/>
                  </a:lnTo>
                  <a:cubicBezTo>
                    <a:pt x="0" y="5932663"/>
                    <a:pt x="55880" y="5988543"/>
                    <a:pt x="124460" y="5988543"/>
                  </a:cubicBezTo>
                  <a:lnTo>
                    <a:pt x="17670901" y="5988543"/>
                  </a:lnTo>
                  <a:cubicBezTo>
                    <a:pt x="17739480" y="5988543"/>
                    <a:pt x="17795360" y="5932663"/>
                    <a:pt x="17795360" y="5864083"/>
                  </a:cubicBezTo>
                  <a:lnTo>
                    <a:pt x="17795360" y="124460"/>
                  </a:lnTo>
                  <a:cubicBezTo>
                    <a:pt x="17795360" y="55880"/>
                    <a:pt x="17739480" y="0"/>
                    <a:pt x="1767090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4171723" y="7664809"/>
            <a:ext cx="2818610" cy="3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ublic Sans Bold Italics"/>
              </a:rPr>
              <a:t>Missing Value Estimation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4171723" y="2186247"/>
            <a:ext cx="2818610" cy="3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z="1799">
                <a:solidFill>
                  <a:srgbClr val="FFFFFF"/>
                </a:solidFill>
                <a:latin typeface="Public Sans Bold Italics"/>
              </a:rPr>
              <a:t>Classification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3644645" y="8016599"/>
            <a:ext cx="1054156" cy="27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ublic Sans Bold Italics"/>
              </a:rPr>
              <a:t>Dataset 1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6318021" y="8016599"/>
            <a:ext cx="1054156" cy="27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Public Sans Bold Italics"/>
              </a:rPr>
              <a:t>Dataset 2</a:t>
            </a:r>
          </a:p>
        </p:txBody>
      </p:sp>
      <p:sp>
        <p:nvSpPr>
          <p:cNvPr id="88" name="AutoShape 88"/>
          <p:cNvSpPr/>
          <p:nvPr/>
        </p:nvSpPr>
        <p:spPr>
          <a:xfrm>
            <a:off x="5379699" y="8038190"/>
            <a:ext cx="0" cy="1353499"/>
          </a:xfrm>
          <a:prstGeom prst="line">
            <a:avLst/>
          </a:prstGeom>
          <a:ln w="19050" cap="flat">
            <a:solidFill>
              <a:srgbClr val="61796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9" name="TextBox 89"/>
          <p:cNvSpPr txBox="1"/>
          <p:nvPr/>
        </p:nvSpPr>
        <p:spPr>
          <a:xfrm>
            <a:off x="2991285" y="8261710"/>
            <a:ext cx="2264589" cy="1184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89"/>
              </a:lnSpc>
            </a:pPr>
            <a:r>
              <a:rPr lang="en-US" sz="1350" dirty="0">
                <a:solidFill>
                  <a:srgbClr val="FFFFFF"/>
                </a:solidFill>
                <a:latin typeface="Public Sans Bold Italics"/>
              </a:rPr>
              <a:t>Mean/Median Imputation:</a:t>
            </a:r>
            <a:r>
              <a:rPr lang="en-US" sz="1350" dirty="0">
                <a:solidFill>
                  <a:srgbClr val="FFFFFF"/>
                </a:solidFill>
                <a:latin typeface="Public Sans Italics"/>
              </a:rPr>
              <a:t>  Efficiently fill in 4% of missing values without significantly altering data distribution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5503524" y="8261710"/>
            <a:ext cx="2683150" cy="70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89"/>
              </a:lnSpc>
            </a:pPr>
            <a:r>
              <a:rPr lang="en-US" sz="1350" dirty="0">
                <a:solidFill>
                  <a:srgbClr val="FFFFFF"/>
                </a:solidFill>
                <a:latin typeface="Public Sans Bold Italics"/>
              </a:rPr>
              <a:t>k-NN:</a:t>
            </a:r>
            <a:r>
              <a:rPr lang="en-US" sz="1350" dirty="0">
                <a:solidFill>
                  <a:srgbClr val="FFFFFF"/>
                </a:solidFill>
                <a:latin typeface="Public Sans Italics"/>
              </a:rPr>
              <a:t> Use similarity between samples to estimate 10% missing values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42775" y="2853402"/>
            <a:ext cx="3400706" cy="3288298"/>
            <a:chOff x="0" y="0"/>
            <a:chExt cx="4534275" cy="438439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218" r="11218"/>
            <a:stretch>
              <a:fillRect/>
            </a:stretch>
          </p:blipFill>
          <p:spPr>
            <a:xfrm>
              <a:off x="0" y="0"/>
              <a:ext cx="4534275" cy="4384398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699827" y="4027856"/>
            <a:ext cx="3633247" cy="3419439"/>
            <a:chOff x="0" y="0"/>
            <a:chExt cx="4844330" cy="4559252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5827" r="25827"/>
            <a:stretch>
              <a:fillRect/>
            </a:stretch>
          </p:blipFill>
          <p:spPr>
            <a:xfrm>
              <a:off x="0" y="0"/>
              <a:ext cx="4844330" cy="4559252"/>
            </a:xfrm>
            <a:prstGeom prst="rect">
              <a:avLst/>
            </a:prstGeom>
          </p:spPr>
        </p:pic>
      </p:grpSp>
      <p:sp>
        <p:nvSpPr>
          <p:cNvPr id="6" name="Freeform 6"/>
          <p:cNvSpPr/>
          <p:nvPr/>
        </p:nvSpPr>
        <p:spPr>
          <a:xfrm>
            <a:off x="15782677" y="6816387"/>
            <a:ext cx="2505323" cy="3470613"/>
          </a:xfrm>
          <a:custGeom>
            <a:avLst/>
            <a:gdLst/>
            <a:ahLst/>
            <a:cxnLst/>
            <a:rect l="l" t="t" r="r" b="b"/>
            <a:pathLst>
              <a:path w="7527019" h="6007930">
                <a:moveTo>
                  <a:pt x="0" y="0"/>
                </a:moveTo>
                <a:lnTo>
                  <a:pt x="7527019" y="0"/>
                </a:lnTo>
                <a:lnTo>
                  <a:pt x="7527019" y="6007930"/>
                </a:lnTo>
                <a:lnTo>
                  <a:pt x="0" y="60079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3" r="-200443" b="-73108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2557732" y="4111275"/>
            <a:ext cx="3400706" cy="3288298"/>
            <a:chOff x="0" y="0"/>
            <a:chExt cx="4534275" cy="4384398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rcRect l="15548" r="15548"/>
            <a:stretch>
              <a:fillRect/>
            </a:stretch>
          </p:blipFill>
          <p:spPr>
            <a:xfrm>
              <a:off x="0" y="0"/>
              <a:ext cx="4534275" cy="4384398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>
            <a:off x="2005704" y="2175715"/>
            <a:ext cx="1435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0" y="0"/>
            <a:ext cx="429033" cy="10287000"/>
            <a:chOff x="0" y="0"/>
            <a:chExt cx="112996" cy="2709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2996" cy="2709333"/>
            </a:xfrm>
            <a:custGeom>
              <a:avLst/>
              <a:gdLst/>
              <a:ahLst/>
              <a:cxnLst/>
              <a:rect l="l" t="t" r="r" b="b"/>
              <a:pathLst>
                <a:path w="112996" h="2709333">
                  <a:moveTo>
                    <a:pt x="0" y="0"/>
                  </a:moveTo>
                  <a:lnTo>
                    <a:pt x="112996" y="0"/>
                  </a:lnTo>
                  <a:lnTo>
                    <a:pt x="1129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179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29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0" y="0"/>
            <a:ext cx="2971800" cy="2637697"/>
          </a:xfrm>
          <a:custGeom>
            <a:avLst/>
            <a:gdLst/>
            <a:ahLst/>
            <a:cxnLst/>
            <a:rect l="l" t="t" r="r" b="b"/>
            <a:pathLst>
              <a:path w="7315200" h="3484695">
                <a:moveTo>
                  <a:pt x="0" y="0"/>
                </a:moveTo>
                <a:lnTo>
                  <a:pt x="7315200" y="0"/>
                </a:lnTo>
                <a:lnTo>
                  <a:pt x="7315200" y="3484695"/>
                </a:lnTo>
                <a:lnTo>
                  <a:pt x="0" y="34846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46154" t="-32113" b="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005704" y="895350"/>
            <a:ext cx="9139460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Public Sans"/>
              </a:rPr>
              <a:t>Expected Outcomes</a:t>
            </a:r>
          </a:p>
        </p:txBody>
      </p:sp>
      <p:grpSp>
        <p:nvGrpSpPr>
          <p:cNvPr id="15" name="Group 15"/>
          <p:cNvGrpSpPr/>
          <p:nvPr/>
        </p:nvGrpSpPr>
        <p:grpSpPr>
          <a:xfrm rot="-382381">
            <a:off x="10918045" y="6289720"/>
            <a:ext cx="1540848" cy="1350556"/>
            <a:chOff x="0" y="0"/>
            <a:chExt cx="2054465" cy="1800741"/>
          </a:xfrm>
        </p:grpSpPr>
        <p:sp>
          <p:nvSpPr>
            <p:cNvPr id="16" name="Freeform 16"/>
            <p:cNvSpPr/>
            <p:nvPr/>
          </p:nvSpPr>
          <p:spPr>
            <a:xfrm flipV="1">
              <a:off x="0" y="0"/>
              <a:ext cx="1414451" cy="1414451"/>
            </a:xfrm>
            <a:custGeom>
              <a:avLst/>
              <a:gdLst/>
              <a:ahLst/>
              <a:cxnLst/>
              <a:rect l="l" t="t" r="r" b="b"/>
              <a:pathLst>
                <a:path w="1414451" h="1414451">
                  <a:moveTo>
                    <a:pt x="0" y="1414451"/>
                  </a:moveTo>
                  <a:lnTo>
                    <a:pt x="1414451" y="1414451"/>
                  </a:lnTo>
                  <a:lnTo>
                    <a:pt x="1414451" y="0"/>
                  </a:lnTo>
                  <a:lnTo>
                    <a:pt x="0" y="0"/>
                  </a:lnTo>
                  <a:lnTo>
                    <a:pt x="0" y="1414451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 rot="-8100000">
              <a:off x="822583" y="571415"/>
              <a:ext cx="1022021" cy="1016911"/>
            </a:xfrm>
            <a:custGeom>
              <a:avLst/>
              <a:gdLst/>
              <a:ahLst/>
              <a:cxnLst/>
              <a:rect l="l" t="t" r="r" b="b"/>
              <a:pathLst>
                <a:path w="1022021" h="1016911">
                  <a:moveTo>
                    <a:pt x="0" y="0"/>
                  </a:moveTo>
                  <a:lnTo>
                    <a:pt x="1022021" y="0"/>
                  </a:lnTo>
                  <a:lnTo>
                    <a:pt x="1022021" y="1016911"/>
                  </a:lnTo>
                  <a:lnTo>
                    <a:pt x="0" y="1016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 rot="361491">
            <a:off x="6040505" y="2750038"/>
            <a:ext cx="1488192" cy="1286690"/>
            <a:chOff x="0" y="0"/>
            <a:chExt cx="1984256" cy="1715587"/>
          </a:xfrm>
        </p:grpSpPr>
        <p:sp>
          <p:nvSpPr>
            <p:cNvPr id="19" name="Freeform 19"/>
            <p:cNvSpPr/>
            <p:nvPr/>
          </p:nvSpPr>
          <p:spPr>
            <a:xfrm rot="-10800000" flipH="1" flipV="1">
              <a:off x="0" y="376311"/>
              <a:ext cx="1339276" cy="1339276"/>
            </a:xfrm>
            <a:custGeom>
              <a:avLst/>
              <a:gdLst/>
              <a:ahLst/>
              <a:cxnLst/>
              <a:rect l="l" t="t" r="r" b="b"/>
              <a:pathLst>
                <a:path w="1339276" h="1339276">
                  <a:moveTo>
                    <a:pt x="1339276" y="1339276"/>
                  </a:moveTo>
                  <a:lnTo>
                    <a:pt x="0" y="1339276"/>
                  </a:lnTo>
                  <a:lnTo>
                    <a:pt x="0" y="0"/>
                  </a:lnTo>
                  <a:lnTo>
                    <a:pt x="1339276" y="0"/>
                  </a:lnTo>
                  <a:lnTo>
                    <a:pt x="1339276" y="1339276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 rot="-8100000">
              <a:off x="817847" y="201126"/>
              <a:ext cx="967703" cy="962864"/>
            </a:xfrm>
            <a:custGeom>
              <a:avLst/>
              <a:gdLst/>
              <a:ahLst/>
              <a:cxnLst/>
              <a:rect l="l" t="t" r="r" b="b"/>
              <a:pathLst>
                <a:path w="967703" h="962864">
                  <a:moveTo>
                    <a:pt x="0" y="0"/>
                  </a:moveTo>
                  <a:lnTo>
                    <a:pt x="967702" y="0"/>
                  </a:lnTo>
                  <a:lnTo>
                    <a:pt x="967702" y="962865"/>
                  </a:lnTo>
                  <a:lnTo>
                    <a:pt x="0" y="962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2816094" y="7488330"/>
            <a:ext cx="340071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Enhanced Model Accuracy and Efficiency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29089" y="7414916"/>
            <a:ext cx="340071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Insights into Data Characteristics and Algorithms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45046" y="6170275"/>
            <a:ext cx="3400714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Effective Handling of Missing Data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16094" y="8156985"/>
            <a:ext cx="3400714" cy="123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Tailored machine learning methods for each dataset are expected to enhance model accuracy and computational efficiency, especially for handling high-dimensional data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786131" y="6829405"/>
            <a:ext cx="3400714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The application of appropriate missing value estimation techniques will lead to more complete datasets, crucial for reliable data analysis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639901" y="8064521"/>
            <a:ext cx="3400714" cy="98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Public Sans Italics"/>
              </a:rPr>
              <a:t>The project will provide insights into the suitability of various algorithms for different data sets and enhance practical skills in data processing and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429033" cy="10287000"/>
            <a:chOff x="0" y="0"/>
            <a:chExt cx="1129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996" cy="2709333"/>
            </a:xfrm>
            <a:custGeom>
              <a:avLst/>
              <a:gdLst/>
              <a:ahLst/>
              <a:cxnLst/>
              <a:rect l="l" t="t" r="r" b="b"/>
              <a:pathLst>
                <a:path w="112996" h="2709333">
                  <a:moveTo>
                    <a:pt x="0" y="0"/>
                  </a:moveTo>
                  <a:lnTo>
                    <a:pt x="112996" y="0"/>
                  </a:lnTo>
                  <a:lnTo>
                    <a:pt x="1129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179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29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05704" y="895350"/>
            <a:ext cx="10238082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Public Sans"/>
              </a:rPr>
              <a:t>Timeline and Next Steps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-1369107" y="6538123"/>
            <a:ext cx="5117985" cy="2379773"/>
          </a:xfrm>
          <a:custGeom>
            <a:avLst/>
            <a:gdLst/>
            <a:ahLst/>
            <a:cxnLst/>
            <a:rect l="l" t="t" r="r" b="b"/>
            <a:pathLst>
              <a:path w="5379858" h="5520376">
                <a:moveTo>
                  <a:pt x="0" y="0"/>
                </a:moveTo>
                <a:lnTo>
                  <a:pt x="5379858" y="0"/>
                </a:lnTo>
                <a:lnTo>
                  <a:pt x="5379858" y="5520376"/>
                </a:lnTo>
                <a:lnTo>
                  <a:pt x="0" y="5520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" r="-5116" b="-1319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3207991" y="-973405"/>
            <a:ext cx="4106606" cy="6053415"/>
          </a:xfrm>
          <a:custGeom>
            <a:avLst/>
            <a:gdLst/>
            <a:ahLst/>
            <a:cxnLst/>
            <a:rect l="l" t="t" r="r" b="b"/>
            <a:pathLst>
              <a:path w="7577063" h="7774972">
                <a:moveTo>
                  <a:pt x="0" y="0"/>
                </a:moveTo>
                <a:lnTo>
                  <a:pt x="7577063" y="0"/>
                </a:lnTo>
                <a:lnTo>
                  <a:pt x="7577063" y="7774971"/>
                </a:lnTo>
                <a:lnTo>
                  <a:pt x="0" y="7774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4509" t="-2843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2005704" y="2175715"/>
            <a:ext cx="1435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V="1">
            <a:off x="1376183" y="6882804"/>
            <a:ext cx="10957356" cy="4763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2824115" y="6680602"/>
            <a:ext cx="396045" cy="404403"/>
            <a:chOff x="0" y="0"/>
            <a:chExt cx="796002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6002" cy="812800"/>
            </a:xfrm>
            <a:custGeom>
              <a:avLst/>
              <a:gdLst/>
              <a:ahLst/>
              <a:cxnLst/>
              <a:rect l="l" t="t" r="r" b="b"/>
              <a:pathLst>
                <a:path w="796002" h="812800">
                  <a:moveTo>
                    <a:pt x="398001" y="0"/>
                  </a:moveTo>
                  <a:cubicBezTo>
                    <a:pt x="178191" y="0"/>
                    <a:pt x="0" y="181951"/>
                    <a:pt x="0" y="406400"/>
                  </a:cubicBezTo>
                  <a:cubicBezTo>
                    <a:pt x="0" y="630849"/>
                    <a:pt x="178191" y="812800"/>
                    <a:pt x="398001" y="812800"/>
                  </a:cubicBezTo>
                  <a:cubicBezTo>
                    <a:pt x="617811" y="812800"/>
                    <a:pt x="796002" y="630849"/>
                    <a:pt x="796002" y="406400"/>
                  </a:cubicBezTo>
                  <a:cubicBezTo>
                    <a:pt x="796002" y="181951"/>
                    <a:pt x="617811" y="0"/>
                    <a:pt x="398001" y="0"/>
                  </a:cubicBezTo>
                  <a:close/>
                </a:path>
              </a:pathLst>
            </a:custGeom>
            <a:solidFill>
              <a:srgbClr val="61796D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4625" y="38100"/>
              <a:ext cx="64675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372810" y="6680602"/>
            <a:ext cx="396045" cy="404403"/>
            <a:chOff x="0" y="0"/>
            <a:chExt cx="796002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6002" cy="812800"/>
            </a:xfrm>
            <a:custGeom>
              <a:avLst/>
              <a:gdLst/>
              <a:ahLst/>
              <a:cxnLst/>
              <a:rect l="l" t="t" r="r" b="b"/>
              <a:pathLst>
                <a:path w="796002" h="812800">
                  <a:moveTo>
                    <a:pt x="398001" y="0"/>
                  </a:moveTo>
                  <a:cubicBezTo>
                    <a:pt x="178191" y="0"/>
                    <a:pt x="0" y="181951"/>
                    <a:pt x="0" y="406400"/>
                  </a:cubicBezTo>
                  <a:cubicBezTo>
                    <a:pt x="0" y="630849"/>
                    <a:pt x="178191" y="812800"/>
                    <a:pt x="398001" y="812800"/>
                  </a:cubicBezTo>
                  <a:cubicBezTo>
                    <a:pt x="617811" y="812800"/>
                    <a:pt x="796002" y="630849"/>
                    <a:pt x="796002" y="406400"/>
                  </a:cubicBezTo>
                  <a:cubicBezTo>
                    <a:pt x="796002" y="181951"/>
                    <a:pt x="617811" y="0"/>
                    <a:pt x="398001" y="0"/>
                  </a:cubicBezTo>
                  <a:close/>
                </a:path>
              </a:pathLst>
            </a:custGeom>
            <a:solidFill>
              <a:srgbClr val="61796D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4625" y="38100"/>
              <a:ext cx="64675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921505" y="6680602"/>
            <a:ext cx="396045" cy="404403"/>
            <a:chOff x="0" y="0"/>
            <a:chExt cx="796002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96002" cy="812800"/>
            </a:xfrm>
            <a:custGeom>
              <a:avLst/>
              <a:gdLst/>
              <a:ahLst/>
              <a:cxnLst/>
              <a:rect l="l" t="t" r="r" b="b"/>
              <a:pathLst>
                <a:path w="796002" h="812800">
                  <a:moveTo>
                    <a:pt x="398001" y="0"/>
                  </a:moveTo>
                  <a:cubicBezTo>
                    <a:pt x="178191" y="0"/>
                    <a:pt x="0" y="181951"/>
                    <a:pt x="0" y="406400"/>
                  </a:cubicBezTo>
                  <a:cubicBezTo>
                    <a:pt x="0" y="630849"/>
                    <a:pt x="178191" y="812800"/>
                    <a:pt x="398001" y="812800"/>
                  </a:cubicBezTo>
                  <a:cubicBezTo>
                    <a:pt x="617811" y="812800"/>
                    <a:pt x="796002" y="630849"/>
                    <a:pt x="796002" y="406400"/>
                  </a:cubicBezTo>
                  <a:cubicBezTo>
                    <a:pt x="796002" y="181951"/>
                    <a:pt x="617811" y="0"/>
                    <a:pt x="398001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4625" y="38100"/>
              <a:ext cx="64675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70200" y="6680602"/>
            <a:ext cx="396045" cy="404403"/>
            <a:chOff x="0" y="0"/>
            <a:chExt cx="796002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96002" cy="812800"/>
            </a:xfrm>
            <a:custGeom>
              <a:avLst/>
              <a:gdLst/>
              <a:ahLst/>
              <a:cxnLst/>
              <a:rect l="l" t="t" r="r" b="b"/>
              <a:pathLst>
                <a:path w="796002" h="812800">
                  <a:moveTo>
                    <a:pt x="398001" y="0"/>
                  </a:moveTo>
                  <a:cubicBezTo>
                    <a:pt x="178191" y="0"/>
                    <a:pt x="0" y="181951"/>
                    <a:pt x="0" y="406400"/>
                  </a:cubicBezTo>
                  <a:cubicBezTo>
                    <a:pt x="0" y="630849"/>
                    <a:pt x="178191" y="812800"/>
                    <a:pt x="398001" y="812800"/>
                  </a:cubicBezTo>
                  <a:cubicBezTo>
                    <a:pt x="617811" y="812800"/>
                    <a:pt x="796002" y="630849"/>
                    <a:pt x="796002" y="406400"/>
                  </a:cubicBezTo>
                  <a:cubicBezTo>
                    <a:pt x="796002" y="181951"/>
                    <a:pt x="617811" y="0"/>
                    <a:pt x="398001" y="0"/>
                  </a:cubicBezTo>
                  <a:close/>
                </a:path>
              </a:pathLst>
            </a:custGeom>
            <a:solidFill>
              <a:srgbClr val="00000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4625" y="38100"/>
              <a:ext cx="646752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030215" y="6463592"/>
            <a:ext cx="3014730" cy="2809758"/>
            <a:chOff x="0" y="0"/>
            <a:chExt cx="4019641" cy="3746344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4"/>
            <a:srcRect t="12719" b="12719"/>
            <a:stretch>
              <a:fillRect/>
            </a:stretch>
          </p:blipFill>
          <p:spPr>
            <a:xfrm>
              <a:off x="0" y="0"/>
              <a:ext cx="4019641" cy="3746344"/>
            </a:xfrm>
            <a:prstGeom prst="rect">
              <a:avLst/>
            </a:prstGeom>
          </p:spPr>
        </p:pic>
      </p:grpSp>
      <p:grpSp>
        <p:nvGrpSpPr>
          <p:cNvPr id="24" name="Group 24"/>
          <p:cNvGrpSpPr/>
          <p:nvPr/>
        </p:nvGrpSpPr>
        <p:grpSpPr>
          <a:xfrm>
            <a:off x="14030215" y="2375484"/>
            <a:ext cx="3014730" cy="3706507"/>
            <a:chOff x="0" y="0"/>
            <a:chExt cx="4019641" cy="4942009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rcRect l="22904" r="22904"/>
            <a:stretch>
              <a:fillRect/>
            </a:stretch>
          </p:blipFill>
          <p:spPr>
            <a:xfrm>
              <a:off x="0" y="0"/>
              <a:ext cx="4019641" cy="4942009"/>
            </a:xfrm>
            <a:prstGeom prst="rect">
              <a:avLst/>
            </a:prstGeom>
          </p:spPr>
        </p:pic>
      </p:grpSp>
      <p:sp>
        <p:nvSpPr>
          <p:cNvPr id="26" name="Freeform 26"/>
          <p:cNvSpPr/>
          <p:nvPr/>
        </p:nvSpPr>
        <p:spPr>
          <a:xfrm>
            <a:off x="5389223" y="6680602"/>
            <a:ext cx="365468" cy="190500"/>
          </a:xfrm>
          <a:custGeom>
            <a:avLst/>
            <a:gdLst/>
            <a:ahLst/>
            <a:cxnLst/>
            <a:rect l="l" t="t" r="r" b="b"/>
            <a:pathLst>
              <a:path w="365468" h="190500">
                <a:moveTo>
                  <a:pt x="0" y="0"/>
                </a:moveTo>
                <a:lnTo>
                  <a:pt x="365468" y="0"/>
                </a:lnTo>
                <a:lnTo>
                  <a:pt x="365468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2029261" y="6002837"/>
            <a:ext cx="200068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Phase 1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577956" y="6002837"/>
            <a:ext cx="200068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Phase 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126651" y="6002837"/>
            <a:ext cx="200068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Phase 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79781" y="6002837"/>
            <a:ext cx="2000680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Bold Italics"/>
              </a:rPr>
              <a:t>Phase 4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29261" y="7408855"/>
            <a:ext cx="200068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Data Exploration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577956" y="7408855"/>
            <a:ext cx="200068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Model Selection and Development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131086" y="7408855"/>
            <a:ext cx="200068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Model Training and Validation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667883" y="7408855"/>
            <a:ext cx="2000680" cy="70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Testing and Refinement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503385" y="2327859"/>
            <a:ext cx="110061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 Outline model architectures and coding strategies, highlighting adaptations for each dataset</a:t>
            </a:r>
          </a:p>
        </p:txBody>
      </p:sp>
      <p:sp>
        <p:nvSpPr>
          <p:cNvPr id="36" name="Freeform 36"/>
          <p:cNvSpPr/>
          <p:nvPr/>
        </p:nvSpPr>
        <p:spPr>
          <a:xfrm>
            <a:off x="2079705" y="2397237"/>
            <a:ext cx="318175" cy="258119"/>
          </a:xfrm>
          <a:custGeom>
            <a:avLst/>
            <a:gdLst/>
            <a:ahLst/>
            <a:cxnLst/>
            <a:rect l="l" t="t" r="r" b="b"/>
            <a:pathLst>
              <a:path w="318175" h="258119">
                <a:moveTo>
                  <a:pt x="0" y="0"/>
                </a:moveTo>
                <a:lnTo>
                  <a:pt x="318175" y="0"/>
                </a:lnTo>
                <a:lnTo>
                  <a:pt x="318175" y="258119"/>
                </a:lnTo>
                <a:lnTo>
                  <a:pt x="0" y="258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2079705" y="3128867"/>
            <a:ext cx="318175" cy="258119"/>
          </a:xfrm>
          <a:custGeom>
            <a:avLst/>
            <a:gdLst/>
            <a:ahLst/>
            <a:cxnLst/>
            <a:rect l="l" t="t" r="r" b="b"/>
            <a:pathLst>
              <a:path w="318175" h="258119">
                <a:moveTo>
                  <a:pt x="0" y="0"/>
                </a:moveTo>
                <a:lnTo>
                  <a:pt x="318175" y="0"/>
                </a:lnTo>
                <a:lnTo>
                  <a:pt x="318175" y="258120"/>
                </a:lnTo>
                <a:lnTo>
                  <a:pt x="0" y="2581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2079705" y="3863237"/>
            <a:ext cx="318175" cy="258119"/>
          </a:xfrm>
          <a:custGeom>
            <a:avLst/>
            <a:gdLst/>
            <a:ahLst/>
            <a:cxnLst/>
            <a:rect l="l" t="t" r="r" b="b"/>
            <a:pathLst>
              <a:path w="318175" h="258119">
                <a:moveTo>
                  <a:pt x="0" y="0"/>
                </a:moveTo>
                <a:lnTo>
                  <a:pt x="318175" y="0"/>
                </a:lnTo>
                <a:lnTo>
                  <a:pt x="318175" y="258119"/>
                </a:lnTo>
                <a:lnTo>
                  <a:pt x="0" y="258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39"/>
          <p:cNvSpPr/>
          <p:nvPr/>
        </p:nvSpPr>
        <p:spPr>
          <a:xfrm>
            <a:off x="2079705" y="4597606"/>
            <a:ext cx="318175" cy="258119"/>
          </a:xfrm>
          <a:custGeom>
            <a:avLst/>
            <a:gdLst/>
            <a:ahLst/>
            <a:cxnLst/>
            <a:rect l="l" t="t" r="r" b="b"/>
            <a:pathLst>
              <a:path w="318175" h="258119">
                <a:moveTo>
                  <a:pt x="0" y="0"/>
                </a:moveTo>
                <a:lnTo>
                  <a:pt x="318175" y="0"/>
                </a:lnTo>
                <a:lnTo>
                  <a:pt x="318175" y="258119"/>
                </a:lnTo>
                <a:lnTo>
                  <a:pt x="0" y="2581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40"/>
          <p:cNvSpPr txBox="1"/>
          <p:nvPr/>
        </p:nvSpPr>
        <p:spPr>
          <a:xfrm>
            <a:off x="2503385" y="3059490"/>
            <a:ext cx="110061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Describe training methodologies, including techniques for learning efficiency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503385" y="3789740"/>
            <a:ext cx="110061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Discuss validation techniques for performance assessment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503385" y="4528228"/>
            <a:ext cx="11006125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Italics"/>
              </a:rPr>
              <a:t>Detail the testing procedures and subsequent model enhancements based on test feedback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005704" y="2175715"/>
            <a:ext cx="14352791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429033" cy="10287000"/>
            <a:chOff x="0" y="0"/>
            <a:chExt cx="11299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996" cy="2709333"/>
            </a:xfrm>
            <a:custGeom>
              <a:avLst/>
              <a:gdLst/>
              <a:ahLst/>
              <a:cxnLst/>
              <a:rect l="l" t="t" r="r" b="b"/>
              <a:pathLst>
                <a:path w="112996" h="2709333">
                  <a:moveTo>
                    <a:pt x="0" y="0"/>
                  </a:moveTo>
                  <a:lnTo>
                    <a:pt x="112996" y="0"/>
                  </a:lnTo>
                  <a:lnTo>
                    <a:pt x="1129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1796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129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258801" y="-16731"/>
            <a:ext cx="5029200" cy="1572360"/>
          </a:xfrm>
          <a:custGeom>
            <a:avLst/>
            <a:gdLst/>
            <a:ahLst/>
            <a:cxnLst/>
            <a:rect l="l" t="t" r="r" b="b"/>
            <a:pathLst>
              <a:path w="9103137" h="1572360">
                <a:moveTo>
                  <a:pt x="0" y="0"/>
                </a:moveTo>
                <a:lnTo>
                  <a:pt x="9103137" y="0"/>
                </a:lnTo>
                <a:lnTo>
                  <a:pt x="9103137" y="1572360"/>
                </a:lnTo>
                <a:lnTo>
                  <a:pt x="0" y="1572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8100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1284363">
            <a:off x="52196" y="8709806"/>
            <a:ext cx="5367443" cy="1385161"/>
          </a:xfrm>
          <a:custGeom>
            <a:avLst/>
            <a:gdLst/>
            <a:ahLst/>
            <a:cxnLst/>
            <a:rect l="l" t="t" r="r" b="b"/>
            <a:pathLst>
              <a:path w="9103137" h="1572360">
                <a:moveTo>
                  <a:pt x="0" y="0"/>
                </a:moveTo>
                <a:lnTo>
                  <a:pt x="9103137" y="0"/>
                </a:lnTo>
                <a:lnTo>
                  <a:pt x="9103137" y="1572360"/>
                </a:lnTo>
                <a:lnTo>
                  <a:pt x="0" y="15723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9600" t="-1" b="-1351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005704" y="895350"/>
            <a:ext cx="10238082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Public Sans"/>
              </a:rPr>
              <a:t>References</a:t>
            </a:r>
          </a:p>
        </p:txBody>
      </p:sp>
      <p:sp>
        <p:nvSpPr>
          <p:cNvPr id="9" name="Freeform 9"/>
          <p:cNvSpPr/>
          <p:nvPr/>
        </p:nvSpPr>
        <p:spPr>
          <a:xfrm>
            <a:off x="2079705" y="2397237"/>
            <a:ext cx="331100" cy="268605"/>
          </a:xfrm>
          <a:custGeom>
            <a:avLst/>
            <a:gdLst/>
            <a:ahLst/>
            <a:cxnLst/>
            <a:rect l="l" t="t" r="r" b="b"/>
            <a:pathLst>
              <a:path w="331100" h="268605">
                <a:moveTo>
                  <a:pt x="0" y="0"/>
                </a:moveTo>
                <a:lnTo>
                  <a:pt x="331100" y="0"/>
                </a:lnTo>
                <a:lnTo>
                  <a:pt x="331100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528043" y="2339126"/>
            <a:ext cx="316889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Support Vector Machines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79705" y="2716951"/>
            <a:ext cx="3617237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ublic Sans Italics"/>
              </a:rPr>
              <a:t>Scikit-learn: Machine Learning in Python, </a:t>
            </a:r>
            <a:r>
              <a:rPr lang="en-US" sz="1800" dirty="0" err="1">
                <a:solidFill>
                  <a:srgbClr val="FFFFFF"/>
                </a:solidFill>
                <a:latin typeface="Public Sans Italics"/>
              </a:rPr>
              <a:t>Pedregosa</a:t>
            </a:r>
            <a:r>
              <a:rPr lang="en-US" sz="1800" dirty="0">
                <a:solidFill>
                  <a:srgbClr val="FFFFFF"/>
                </a:solidFill>
                <a:latin typeface="Public Sans Italics"/>
              </a:rPr>
              <a:t> et al., JMLR 12, pp. 2825-2830, 2011.</a:t>
            </a:r>
          </a:p>
        </p:txBody>
      </p:sp>
      <p:sp>
        <p:nvSpPr>
          <p:cNvPr id="12" name="Freeform 12"/>
          <p:cNvSpPr/>
          <p:nvPr/>
        </p:nvSpPr>
        <p:spPr>
          <a:xfrm>
            <a:off x="2079705" y="5273478"/>
            <a:ext cx="331100" cy="268605"/>
          </a:xfrm>
          <a:custGeom>
            <a:avLst/>
            <a:gdLst/>
            <a:ahLst/>
            <a:cxnLst/>
            <a:rect l="l" t="t" r="r" b="b"/>
            <a:pathLst>
              <a:path w="331100" h="268605">
                <a:moveTo>
                  <a:pt x="0" y="0"/>
                </a:moveTo>
                <a:lnTo>
                  <a:pt x="331100" y="0"/>
                </a:lnTo>
                <a:lnTo>
                  <a:pt x="331100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528043" y="5215367"/>
            <a:ext cx="316889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PCA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79705" y="5593192"/>
            <a:ext cx="3617237" cy="376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ublic Sans Italics"/>
              </a:rPr>
              <a:t>Brownlee, Jason. “How to Calculate Principal Component Analysis (PCA) from Scratch in Python.” </a:t>
            </a:r>
            <a:r>
              <a:rPr lang="en-US" sz="1800" dirty="0" err="1">
                <a:solidFill>
                  <a:srgbClr val="FFFFFF"/>
                </a:solidFill>
                <a:latin typeface="Public Sans Italics"/>
              </a:rPr>
              <a:t>MachineLearningMastery.Com</a:t>
            </a:r>
            <a:r>
              <a:rPr lang="en-US" sz="1800" dirty="0">
                <a:solidFill>
                  <a:srgbClr val="FFFFFF"/>
                </a:solidFill>
                <a:latin typeface="Public Sans Italics"/>
              </a:rPr>
              <a:t>, 9 Aug. 2019, machinelearningmastery.com/calculate-principal-component-analysis-scratch-python/.</a:t>
            </a: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ublic Sans Italics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ublic Sans Italics"/>
            </a:endParaRPr>
          </a:p>
          <a:p>
            <a:pPr>
              <a:lnSpc>
                <a:spcPts val="2520"/>
              </a:lnSpc>
            </a:pPr>
            <a:endParaRPr lang="en-US" sz="1800" dirty="0">
              <a:solidFill>
                <a:srgbClr val="FFFFFF"/>
              </a:solidFill>
              <a:latin typeface="Public Sans Italic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7124746" y="2407723"/>
            <a:ext cx="331100" cy="268605"/>
          </a:xfrm>
          <a:custGeom>
            <a:avLst/>
            <a:gdLst/>
            <a:ahLst/>
            <a:cxnLst/>
            <a:rect l="l" t="t" r="r" b="b"/>
            <a:pathLst>
              <a:path w="331100" h="268605">
                <a:moveTo>
                  <a:pt x="0" y="0"/>
                </a:moveTo>
                <a:lnTo>
                  <a:pt x="331100" y="0"/>
                </a:lnTo>
                <a:lnTo>
                  <a:pt x="331100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7573084" y="2349612"/>
            <a:ext cx="316889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k-Nearest Neighbors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124746" y="2727437"/>
            <a:ext cx="3617237" cy="21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Italics"/>
              </a:rPr>
              <a:t>Mitchell, Thomas M. “K-NEAREST NEIGHBOR LEARNING.” Machine Learning, McGraw-Hill, 1997, pp. 231–236.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ublic Sans Italics"/>
            </a:endParaRP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ublic Sans Italics"/>
            </a:endParaRP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ublic Sans Italic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7124746" y="5273478"/>
            <a:ext cx="331100" cy="268605"/>
          </a:xfrm>
          <a:custGeom>
            <a:avLst/>
            <a:gdLst/>
            <a:ahLst/>
            <a:cxnLst/>
            <a:rect l="l" t="t" r="r" b="b"/>
            <a:pathLst>
              <a:path w="331100" h="268605">
                <a:moveTo>
                  <a:pt x="0" y="0"/>
                </a:moveTo>
                <a:lnTo>
                  <a:pt x="331100" y="0"/>
                </a:lnTo>
                <a:lnTo>
                  <a:pt x="331100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7573084" y="5215367"/>
            <a:ext cx="316889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Random Forest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24746" y="5593192"/>
            <a:ext cx="3617237" cy="250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Italics"/>
              </a:rPr>
              <a:t>“Random Forest: A Complete Guide for Machine Learning.” Built In, builtin.com/data-science/random-forest-algorithm. Accessed 6 Nov. 2023.</a:t>
            </a: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ublic Sans Italics"/>
            </a:endParaRP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ublic Sans Italics"/>
            </a:endParaRPr>
          </a:p>
          <a:p>
            <a:pPr>
              <a:lnSpc>
                <a:spcPts val="2520"/>
              </a:lnSpc>
            </a:pPr>
            <a:endParaRPr lang="en-US" sz="1800">
              <a:solidFill>
                <a:srgbClr val="FFFFFF"/>
              </a:solidFill>
              <a:latin typeface="Public Sans Italics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2170733" y="2397237"/>
            <a:ext cx="331100" cy="268605"/>
          </a:xfrm>
          <a:custGeom>
            <a:avLst/>
            <a:gdLst/>
            <a:ahLst/>
            <a:cxnLst/>
            <a:rect l="l" t="t" r="r" b="b"/>
            <a:pathLst>
              <a:path w="331100" h="268605">
                <a:moveTo>
                  <a:pt x="0" y="0"/>
                </a:moveTo>
                <a:lnTo>
                  <a:pt x="331100" y="0"/>
                </a:lnTo>
                <a:lnTo>
                  <a:pt x="331100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2619071" y="2339126"/>
            <a:ext cx="3168899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 dirty="0">
                <a:solidFill>
                  <a:srgbClr val="FFFFFF"/>
                </a:solidFill>
                <a:latin typeface="Public Sans Bold Italics"/>
              </a:rPr>
              <a:t>Gradient Boosting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70733" y="2716951"/>
            <a:ext cx="3617237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Public Sans Italics"/>
              </a:rPr>
              <a:t>“Gradient Boosting Machines.” Gradient Boosting Machines · UC Business Analytics R Programming Guide, uc-r.github.io/gbm_regression. Accessed 9 Nov. 2023.</a:t>
            </a:r>
          </a:p>
        </p:txBody>
      </p:sp>
      <p:sp>
        <p:nvSpPr>
          <p:cNvPr id="24" name="Freeform 24"/>
          <p:cNvSpPr/>
          <p:nvPr/>
        </p:nvSpPr>
        <p:spPr>
          <a:xfrm>
            <a:off x="12170733" y="5273478"/>
            <a:ext cx="331100" cy="268605"/>
          </a:xfrm>
          <a:custGeom>
            <a:avLst/>
            <a:gdLst/>
            <a:ahLst/>
            <a:cxnLst/>
            <a:rect l="l" t="t" r="r" b="b"/>
            <a:pathLst>
              <a:path w="331100" h="268605">
                <a:moveTo>
                  <a:pt x="0" y="0"/>
                </a:moveTo>
                <a:lnTo>
                  <a:pt x="331100" y="0"/>
                </a:lnTo>
                <a:lnTo>
                  <a:pt x="331100" y="268605"/>
                </a:lnTo>
                <a:lnTo>
                  <a:pt x="0" y="26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2619071" y="5215367"/>
            <a:ext cx="316889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 Bold Italics"/>
              </a:rPr>
              <a:t>Mean/Median Imputation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70733" y="5593192"/>
            <a:ext cx="3617237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 dirty="0">
                <a:solidFill>
                  <a:srgbClr val="FFFFFF"/>
                </a:solidFill>
                <a:latin typeface="Public Sans Italics"/>
              </a:rPr>
              <a:t>Zhang Z. Missing data imputation: focusing on single imputation. Ann </a:t>
            </a:r>
            <a:r>
              <a:rPr lang="en-US" sz="1800" dirty="0" err="1">
                <a:solidFill>
                  <a:srgbClr val="FFFFFF"/>
                </a:solidFill>
                <a:latin typeface="Public Sans Italics"/>
              </a:rPr>
              <a:t>Transl</a:t>
            </a:r>
            <a:r>
              <a:rPr lang="en-US" sz="1800" dirty="0">
                <a:solidFill>
                  <a:srgbClr val="FFFFFF"/>
                </a:solidFill>
                <a:latin typeface="Public Sans Italics"/>
              </a:rPr>
              <a:t> Med. 2016 Jan;4(1):9. </a:t>
            </a:r>
            <a:r>
              <a:rPr lang="en-US" sz="1800" dirty="0" err="1">
                <a:solidFill>
                  <a:srgbClr val="FFFFFF"/>
                </a:solidFill>
                <a:latin typeface="Public Sans Italics"/>
              </a:rPr>
              <a:t>doi</a:t>
            </a:r>
            <a:r>
              <a:rPr lang="en-US" sz="1800" dirty="0">
                <a:solidFill>
                  <a:srgbClr val="FFFFFF"/>
                </a:solidFill>
                <a:latin typeface="Public Sans Italics"/>
              </a:rPr>
              <a:t>: 10.3978/j.issn.2305-5839.2015.12.38. PMID: 26855945; PMCID: PMC4716933.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879</Words>
  <Application>Microsoft Office PowerPoint</Application>
  <PresentationFormat>Custom</PresentationFormat>
  <Paragraphs>119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Public Sans Bold</vt:lpstr>
      <vt:lpstr>Public Sans</vt:lpstr>
      <vt:lpstr>Helveticish</vt:lpstr>
      <vt:lpstr>Calibri</vt:lpstr>
      <vt:lpstr>Arial</vt:lpstr>
      <vt:lpstr>Public Sans Italics</vt:lpstr>
      <vt:lpstr>Public Sans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subtitle or the company tagline here</dc:title>
  <cp:lastModifiedBy>Maja</cp:lastModifiedBy>
  <cp:revision>7</cp:revision>
  <dcterms:created xsi:type="dcterms:W3CDTF">2006-08-16T00:00:00Z</dcterms:created>
  <dcterms:modified xsi:type="dcterms:W3CDTF">2023-11-14T03:32:31Z</dcterms:modified>
  <dc:identifier>DAFz_7JxxRQ</dc:identifier>
</cp:coreProperties>
</file>